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
      <p:font typeface="Lor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9" roundtripDataSignature="AMtx7mhzzoNMN73su2SKUM+2E+dLcwGz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Lora-bold.fntdata"/><Relationship Id="rId45" Type="http://schemas.openxmlformats.org/officeDocument/2006/relationships/font" Target="fonts/Lo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ra-boldItalic.fntdata"/><Relationship Id="rId47" Type="http://schemas.openxmlformats.org/officeDocument/2006/relationships/font" Target="fonts/Lora-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regular.fntdata"/><Relationship Id="rId32" Type="http://schemas.openxmlformats.org/officeDocument/2006/relationships/slide" Target="slides/slide27.xml"/><Relationship Id="rId35" Type="http://schemas.openxmlformats.org/officeDocument/2006/relationships/font" Target="fonts/Raleway-italic.fntdata"/><Relationship Id="rId34" Type="http://schemas.openxmlformats.org/officeDocument/2006/relationships/font" Target="fonts/Raleway-bold.fntdata"/><Relationship Id="rId37" Type="http://schemas.openxmlformats.org/officeDocument/2006/relationships/font" Target="fonts/Roboto-regular.fntdata"/><Relationship Id="rId36" Type="http://schemas.openxmlformats.org/officeDocument/2006/relationships/font" Target="fonts/Raleway-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ed83e04a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ed83e04a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chemeClr val="dk1"/>
              </a:solidFill>
              <a:highlight>
                <a:srgbClr val="E3E3E3"/>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3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3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3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keras.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mdpi.com/2223-7747/8/11/468/htm" TargetMode="External"/><Relationship Id="rId4" Type="http://schemas.openxmlformats.org/officeDocument/2006/relationships/hyperlink" Target="https://ieeexplore.ieee.org/stamp/stamp.jsp?arnumber=8706936" TargetMode="External"/><Relationship Id="rId5" Type="http://schemas.openxmlformats.org/officeDocument/2006/relationships/hyperlink" Target="https://poloclub.github.io/cnn-explainer/" TargetMode="External"/><Relationship Id="rId6" Type="http://schemas.openxmlformats.org/officeDocument/2006/relationships/hyperlink" Target="https://github.com/spMohanty/PlantVillage-Dataset" TargetMode="External"/><Relationship Id="rId7" Type="http://schemas.openxmlformats.org/officeDocument/2006/relationships/hyperlink" Target="https://dl.acm.org/doi/abs/10.1145/3371158.3371196?casa_token=5okgbwLgH0AAAAAA:4S89QxupzVNZM7dGb3UH3dTXa8jmhk8rN4O6P6CtLiNFLYHeb8TTa0R8antPTSMteLatk2ZM-75N" TargetMode="External"/><Relationship Id="rId8" Type="http://schemas.openxmlformats.org/officeDocument/2006/relationships/hyperlink" Target="https://spj.sciencemag.org/journals/plantphenomics/2019/9237136/#abstrac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30.jpg"/><Relationship Id="rId5" Type="http://schemas.openxmlformats.org/officeDocument/2006/relationships/image" Target="../media/image23.jpg"/><Relationship Id="rId6" Type="http://schemas.openxmlformats.org/officeDocument/2006/relationships/image" Target="../media/image28.jpg"/><Relationship Id="rId7"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spMohanty/PlantVillage-Dataset"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olab.research.google.com/drive/1AGdqd6c9z2kUiZP7J8gE5rg7YQZ_IKiC?usp=sharing" TargetMode="Externa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913475" y="1096150"/>
            <a:ext cx="7251600" cy="138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4000">
                <a:solidFill>
                  <a:srgbClr val="1A1A1A"/>
                </a:solidFill>
                <a:latin typeface="Raleway"/>
                <a:ea typeface="Raleway"/>
                <a:cs typeface="Raleway"/>
                <a:sym typeface="Raleway"/>
              </a:rPr>
              <a:t>AUTOMATIC LEAF INFECTION IDENTIFICATION</a:t>
            </a:r>
            <a:endParaRPr b="1" sz="2500">
              <a:solidFill>
                <a:srgbClr val="1A1A1A"/>
              </a:solidFill>
              <a:latin typeface="Raleway"/>
              <a:ea typeface="Raleway"/>
              <a:cs typeface="Raleway"/>
              <a:sym typeface="Raleway"/>
            </a:endParaRPr>
          </a:p>
          <a:p>
            <a:pPr indent="0" lvl="0" marL="0" rtl="0" algn="ctr">
              <a:lnSpc>
                <a:spcPct val="100000"/>
              </a:lnSpc>
              <a:spcBef>
                <a:spcPts val="0"/>
              </a:spcBef>
              <a:spcAft>
                <a:spcPts val="0"/>
              </a:spcAft>
              <a:buSzPts val="5200"/>
              <a:buNone/>
            </a:pPr>
            <a:r>
              <a:t/>
            </a:r>
            <a:endParaRPr sz="3200"/>
          </a:p>
        </p:txBody>
      </p:sp>
      <p:sp>
        <p:nvSpPr>
          <p:cNvPr id="55" name="Google Shape;55;p1"/>
          <p:cNvSpPr txBox="1"/>
          <p:nvPr>
            <p:ph idx="1" type="subTitle"/>
          </p:nvPr>
        </p:nvSpPr>
        <p:spPr>
          <a:xfrm>
            <a:off x="278975" y="200000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solidFill>
                  <a:srgbClr val="000000"/>
                </a:solidFill>
              </a:rPr>
              <a:t>Team Number </a:t>
            </a:r>
            <a:r>
              <a:rPr b="1" lang="en" sz="1800">
                <a:solidFill>
                  <a:srgbClr val="000000"/>
                </a:solidFill>
              </a:rPr>
              <a:t>11</a:t>
            </a:r>
            <a:endParaRPr b="1" sz="1800">
              <a:solidFill>
                <a:srgbClr val="000000"/>
              </a:solidFill>
            </a:endParaRPr>
          </a:p>
        </p:txBody>
      </p:sp>
      <p:sp>
        <p:nvSpPr>
          <p:cNvPr id="56" name="Google Shape;56;p1"/>
          <p:cNvSpPr txBox="1"/>
          <p:nvPr/>
        </p:nvSpPr>
        <p:spPr>
          <a:xfrm>
            <a:off x="1124250" y="2571750"/>
            <a:ext cx="5466900" cy="1958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Lato"/>
              <a:buAutoNum type="arabicPeriod"/>
            </a:pPr>
            <a:r>
              <a:rPr b="1" i="0" lang="en" sz="1800" u="none" cap="none" strike="noStrike">
                <a:solidFill>
                  <a:schemeClr val="dk2"/>
                </a:solidFill>
                <a:latin typeface="Lato"/>
                <a:ea typeface="Lato"/>
                <a:cs typeface="Lato"/>
                <a:sym typeface="Lato"/>
              </a:rPr>
              <a:t>Drishti Dhanda , IGDTUW , MCA (Sem2)</a:t>
            </a:r>
            <a:endParaRPr b="1"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1" i="0" lang="en" sz="1800" u="none" cap="none" strike="noStrike">
                <a:solidFill>
                  <a:schemeClr val="dk2"/>
                </a:solidFill>
                <a:latin typeface="Lato"/>
                <a:ea typeface="Lato"/>
                <a:cs typeface="Lato"/>
                <a:sym typeface="Lato"/>
              </a:rPr>
              <a:t>Sana Gupta  , IGDTUW , MCA (Sem2)</a:t>
            </a:r>
            <a:endParaRPr b="1"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1" i="0" lang="en" sz="1800" u="none" cap="none" strike="noStrike">
                <a:solidFill>
                  <a:schemeClr val="dk2"/>
                </a:solidFill>
                <a:latin typeface="Lato"/>
                <a:ea typeface="Lato"/>
                <a:cs typeface="Lato"/>
                <a:sym typeface="Lato"/>
              </a:rPr>
              <a:t>Simran Dhiman , IGDTUW , MCA (Sem2)</a:t>
            </a:r>
            <a:endParaRPr b="1"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1" i="0" lang="en" sz="1800" u="none" cap="none" strike="noStrike">
                <a:solidFill>
                  <a:schemeClr val="dk2"/>
                </a:solidFill>
                <a:latin typeface="Lato"/>
                <a:ea typeface="Lato"/>
                <a:cs typeface="Lato"/>
                <a:sym typeface="Lato"/>
              </a:rPr>
              <a:t>Sheetal , IGDTUW , MCA (Sem2)</a:t>
            </a:r>
            <a:endParaRPr b="1"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1" i="0" lang="en" sz="1800" u="none" cap="none" strike="noStrike">
                <a:solidFill>
                  <a:schemeClr val="dk2"/>
                </a:solidFill>
                <a:latin typeface="Lato"/>
                <a:ea typeface="Lato"/>
                <a:cs typeface="Lato"/>
                <a:sym typeface="Lato"/>
              </a:rPr>
              <a:t>Ojaswini , IGDTUW , MCA (Sem2)</a:t>
            </a:r>
            <a:endParaRPr b="1"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2000"/>
              <a:buFont typeface="Arial"/>
              <a:buNone/>
            </a:pPr>
            <a:r>
              <a:t/>
            </a:r>
            <a:endParaRPr b="1" i="0" sz="2200" u="none" cap="none" strike="noStrike">
              <a:solidFill>
                <a:srgbClr val="000000"/>
              </a:solidFill>
              <a:latin typeface="Arial"/>
              <a:ea typeface="Arial"/>
              <a:cs typeface="Arial"/>
              <a:sym typeface="Arial"/>
            </a:endParaRPr>
          </a:p>
        </p:txBody>
      </p:sp>
      <p:sp>
        <p:nvSpPr>
          <p:cNvPr id="57" name="Google Shape;57;p1"/>
          <p:cNvSpPr txBox="1"/>
          <p:nvPr/>
        </p:nvSpPr>
        <p:spPr>
          <a:xfrm>
            <a:off x="1951850" y="4350900"/>
            <a:ext cx="49953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600" u="none" cap="none" strike="noStrike">
                <a:solidFill>
                  <a:srgbClr val="000000"/>
                </a:solidFill>
                <a:latin typeface="Arial"/>
                <a:ea typeface="Arial"/>
                <a:cs typeface="Arial"/>
                <a:sym typeface="Arial"/>
              </a:rPr>
              <a:t>Name of Mentor(s)</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000000"/>
                </a:solidFill>
                <a:latin typeface="Arial"/>
                <a:ea typeface="Arial"/>
                <a:cs typeface="Arial"/>
                <a:sym typeface="Arial"/>
              </a:rPr>
              <a:t>Rishabh Kaushal</a:t>
            </a:r>
            <a:endParaRPr b="1" i="0" sz="1600" u="none" cap="none" strike="noStrike">
              <a:solidFill>
                <a:srgbClr val="000000"/>
              </a:solidFill>
              <a:latin typeface="Arial"/>
              <a:ea typeface="Arial"/>
              <a:cs typeface="Arial"/>
              <a:sym typeface="Arial"/>
            </a:endParaRPr>
          </a:p>
        </p:txBody>
      </p:sp>
      <p:pic>
        <p:nvPicPr>
          <p:cNvPr id="58" name="Google Shape;58;p1"/>
          <p:cNvPicPr preferRelativeResize="0"/>
          <p:nvPr/>
        </p:nvPicPr>
        <p:blipFill rotWithShape="1">
          <a:blip r:embed="rId3">
            <a:alphaModFix/>
          </a:blip>
          <a:srcRect b="0" l="0" r="0" t="0"/>
          <a:stretch/>
        </p:blipFill>
        <p:spPr>
          <a:xfrm>
            <a:off x="7882600" y="0"/>
            <a:ext cx="1261400" cy="1280367"/>
          </a:xfrm>
          <a:prstGeom prst="rect">
            <a:avLst/>
          </a:prstGeom>
          <a:noFill/>
          <a:ln>
            <a:noFill/>
          </a:ln>
        </p:spPr>
      </p:pic>
      <p:pic>
        <p:nvPicPr>
          <p:cNvPr id="59" name="Google Shape;59;p1"/>
          <p:cNvPicPr preferRelativeResize="0"/>
          <p:nvPr/>
        </p:nvPicPr>
        <p:blipFill rotWithShape="1">
          <a:blip r:embed="rId4">
            <a:alphaModFix/>
          </a:blip>
          <a:srcRect b="0" l="0" r="0" t="0"/>
          <a:stretch/>
        </p:blipFill>
        <p:spPr>
          <a:xfrm>
            <a:off x="80950" y="53638"/>
            <a:ext cx="1261400" cy="1173100"/>
          </a:xfrm>
          <a:prstGeom prst="rect">
            <a:avLst/>
          </a:prstGeom>
          <a:noFill/>
          <a:ln>
            <a:noFill/>
          </a:ln>
        </p:spPr>
      </p:pic>
      <p:pic>
        <p:nvPicPr>
          <p:cNvPr id="60" name="Google Shape;60;p1"/>
          <p:cNvPicPr preferRelativeResize="0"/>
          <p:nvPr/>
        </p:nvPicPr>
        <p:blipFill rotWithShape="1">
          <a:blip r:embed="rId5">
            <a:alphaModFix/>
          </a:blip>
          <a:srcRect b="0" l="0" r="0" t="0"/>
          <a:stretch/>
        </p:blipFill>
        <p:spPr>
          <a:xfrm rot="-531109">
            <a:off x="6818850" y="2549621"/>
            <a:ext cx="1750731" cy="17507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3)  DATA VISUALIZATION </a:t>
            </a:r>
            <a:endParaRPr b="1"/>
          </a:p>
        </p:txBody>
      </p:sp>
      <p:pic>
        <p:nvPicPr>
          <p:cNvPr id="118" name="Google Shape;118;p10"/>
          <p:cNvPicPr preferRelativeResize="0"/>
          <p:nvPr/>
        </p:nvPicPr>
        <p:blipFill rotWithShape="1">
          <a:blip r:embed="rId3">
            <a:alphaModFix/>
          </a:blip>
          <a:srcRect b="0" l="0" r="0" t="0"/>
          <a:stretch/>
        </p:blipFill>
        <p:spPr>
          <a:xfrm>
            <a:off x="4572005" y="1102892"/>
            <a:ext cx="4110795" cy="3382725"/>
          </a:xfrm>
          <a:prstGeom prst="rect">
            <a:avLst/>
          </a:prstGeom>
          <a:noFill/>
          <a:ln>
            <a:noFill/>
          </a:ln>
        </p:spPr>
      </p:pic>
      <p:pic>
        <p:nvPicPr>
          <p:cNvPr id="119" name="Google Shape;119;p10"/>
          <p:cNvPicPr preferRelativeResize="0"/>
          <p:nvPr/>
        </p:nvPicPr>
        <p:blipFill rotWithShape="1">
          <a:blip r:embed="rId4">
            <a:alphaModFix/>
          </a:blip>
          <a:srcRect b="0" l="0" r="0" t="0"/>
          <a:stretch/>
        </p:blipFill>
        <p:spPr>
          <a:xfrm>
            <a:off x="311700" y="1150727"/>
            <a:ext cx="3445575" cy="3287050"/>
          </a:xfrm>
          <a:prstGeom prst="rect">
            <a:avLst/>
          </a:prstGeom>
          <a:noFill/>
          <a:ln>
            <a:noFill/>
          </a:ln>
        </p:spPr>
      </p:pic>
      <p:sp>
        <p:nvSpPr>
          <p:cNvPr id="120" name="Google Shape;120;p10"/>
          <p:cNvSpPr txBox="1"/>
          <p:nvPr/>
        </p:nvSpPr>
        <p:spPr>
          <a:xfrm>
            <a:off x="639631" y="4437775"/>
            <a:ext cx="3445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500" u="none" cap="none" strike="noStrike">
                <a:solidFill>
                  <a:srgbClr val="000000"/>
                </a:solidFill>
                <a:latin typeface="Arial"/>
                <a:ea typeface="Arial"/>
                <a:cs typeface="Arial"/>
                <a:sym typeface="Arial"/>
              </a:rPr>
              <a:t>ORIGINAL IMBALANCED DATASET</a:t>
            </a:r>
            <a:endParaRPr b="1" i="1" sz="1500" u="none" cap="none" strike="noStrike">
              <a:solidFill>
                <a:srgbClr val="000000"/>
              </a:solidFill>
              <a:latin typeface="Arial"/>
              <a:ea typeface="Arial"/>
              <a:cs typeface="Arial"/>
              <a:sym typeface="Arial"/>
            </a:endParaRPr>
          </a:p>
        </p:txBody>
      </p:sp>
      <p:sp>
        <p:nvSpPr>
          <p:cNvPr id="121" name="Google Shape;121;p10"/>
          <p:cNvSpPr txBox="1"/>
          <p:nvPr/>
        </p:nvSpPr>
        <p:spPr>
          <a:xfrm>
            <a:off x="4994775" y="4416625"/>
            <a:ext cx="4028100" cy="6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BALANCED DATASET WITH AUGMENTATION </a:t>
            </a:r>
            <a:endParaRPr b="1" i="1"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4) CNN ARCHITECTURE</a:t>
            </a:r>
            <a:endParaRPr b="1"/>
          </a:p>
        </p:txBody>
      </p:sp>
      <p:pic>
        <p:nvPicPr>
          <p:cNvPr id="127" name="Google Shape;127;p11"/>
          <p:cNvPicPr preferRelativeResize="0"/>
          <p:nvPr/>
        </p:nvPicPr>
        <p:blipFill rotWithShape="1">
          <a:blip r:embed="rId3">
            <a:alphaModFix/>
          </a:blip>
          <a:srcRect b="0" l="0" r="0" t="0"/>
          <a:stretch/>
        </p:blipFill>
        <p:spPr>
          <a:xfrm>
            <a:off x="152400" y="1017725"/>
            <a:ext cx="8839200" cy="2165604"/>
          </a:xfrm>
          <a:prstGeom prst="rect">
            <a:avLst/>
          </a:prstGeom>
          <a:noFill/>
          <a:ln>
            <a:noFill/>
          </a:ln>
        </p:spPr>
      </p:pic>
      <p:sp>
        <p:nvSpPr>
          <p:cNvPr id="128" name="Google Shape;128;p11"/>
          <p:cNvSpPr txBox="1"/>
          <p:nvPr/>
        </p:nvSpPr>
        <p:spPr>
          <a:xfrm>
            <a:off x="807000" y="3183325"/>
            <a:ext cx="7530000" cy="6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rPr b="0" i="1" lang="en" sz="1700" u="none" cap="none" strike="noStrike">
                <a:solidFill>
                  <a:srgbClr val="212121"/>
                </a:solidFill>
                <a:highlight>
                  <a:srgbClr val="FFFFFF"/>
                </a:highlight>
                <a:latin typeface="Roboto"/>
                <a:ea typeface="Roboto"/>
                <a:cs typeface="Roboto"/>
                <a:sym typeface="Roboto"/>
              </a:rPr>
              <a:t>We are using VGG16 for this project and using some pretrained vgg16 kernels </a:t>
            </a:r>
            <a:endParaRPr b="0" i="0" sz="1900" u="none" cap="none" strike="noStrike">
              <a:solidFill>
                <a:srgbClr val="000000"/>
              </a:solidFill>
              <a:latin typeface="Arial"/>
              <a:ea typeface="Arial"/>
              <a:cs typeface="Arial"/>
              <a:sym typeface="Arial"/>
            </a:endParaRPr>
          </a:p>
        </p:txBody>
      </p:sp>
      <p:sp>
        <p:nvSpPr>
          <p:cNvPr id="129" name="Google Shape;129;p11"/>
          <p:cNvSpPr txBox="1"/>
          <p:nvPr/>
        </p:nvSpPr>
        <p:spPr>
          <a:xfrm>
            <a:off x="311700" y="4040425"/>
            <a:ext cx="8025300" cy="978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24292E"/>
                </a:solidFill>
                <a:highlight>
                  <a:srgbClr val="FFFFFF"/>
                </a:highlight>
                <a:latin typeface="Arial"/>
                <a:ea typeface="Arial"/>
                <a:cs typeface="Arial"/>
                <a:sym typeface="Arial"/>
              </a:rPr>
              <a:t>VGG16 is the </a:t>
            </a:r>
            <a:r>
              <a:rPr b="0" i="0" lang="en" sz="1600" u="none" cap="none" strike="noStrike">
                <a:solidFill>
                  <a:srgbClr val="0366D6"/>
                </a:solidFill>
                <a:highlight>
                  <a:srgbClr val="FFFFFF"/>
                </a:highlight>
                <a:uFill>
                  <a:noFill/>
                </a:uFill>
                <a:latin typeface="Arial"/>
                <a:ea typeface="Arial"/>
                <a:cs typeface="Arial"/>
                <a:sym typeface="Arial"/>
                <a:hlinkClick r:id="rId4"/>
              </a:rPr>
              <a:t>Keras</a:t>
            </a:r>
            <a:r>
              <a:rPr b="0" i="0" lang="en" sz="1600" u="none" cap="none" strike="noStrike">
                <a:solidFill>
                  <a:srgbClr val="24292E"/>
                </a:solidFill>
                <a:highlight>
                  <a:srgbClr val="FFFFFF"/>
                </a:highlight>
                <a:latin typeface="Arial"/>
                <a:ea typeface="Arial"/>
                <a:cs typeface="Arial"/>
                <a:sym typeface="Arial"/>
              </a:rPr>
              <a:t> model of the 16-layer network .</a:t>
            </a:r>
            <a:endParaRPr b="0" i="0" sz="1600" u="none" cap="none" strike="noStrike">
              <a:solidFill>
                <a:srgbClr val="24292E"/>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750" u="none" cap="none" strike="noStrike">
                <a:solidFill>
                  <a:srgbClr val="222222"/>
                </a:solidFill>
                <a:highlight>
                  <a:srgbClr val="FFFFFF"/>
                </a:highlight>
                <a:latin typeface="Lora"/>
                <a:ea typeface="Lora"/>
                <a:cs typeface="Lora"/>
                <a:sym typeface="Lora"/>
              </a:rPr>
              <a:t>VGG16 architecture</a:t>
            </a:r>
            <a:r>
              <a:rPr b="0" i="0" lang="en" sz="1400" u="none" cap="none" strike="noStrike">
                <a:solidFill>
                  <a:srgbClr val="222222"/>
                </a:solidFill>
                <a:highlight>
                  <a:srgbClr val="FFFFFF"/>
                </a:highlight>
                <a:latin typeface="Lora"/>
                <a:ea typeface="Lora"/>
                <a:cs typeface="Lora"/>
                <a:sym typeface="Lora"/>
              </a:rPr>
              <a:t> </a:t>
            </a:r>
            <a:r>
              <a:rPr b="0" i="0" lang="en" sz="1750" u="none" cap="none" strike="noStrike">
                <a:solidFill>
                  <a:srgbClr val="222222"/>
                </a:solidFill>
                <a:highlight>
                  <a:srgbClr val="FFFFFF"/>
                </a:highlight>
                <a:latin typeface="Lora"/>
                <a:ea typeface="Lora"/>
                <a:cs typeface="Lora"/>
                <a:sym typeface="Lora"/>
              </a:rPr>
              <a:t>has 13 convolution layers stacked together designed for image classification. </a:t>
            </a:r>
            <a:r>
              <a:rPr b="0" i="0" lang="en" sz="1600" u="none" cap="none" strike="noStrike">
                <a:solidFill>
                  <a:srgbClr val="24292E"/>
                </a:solidFill>
                <a:highlight>
                  <a:srgbClr val="FFFFFF"/>
                </a:highlight>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5"/>
          <p:cNvSpPr txBox="1"/>
          <p:nvPr>
            <p:ph type="title"/>
          </p:nvPr>
        </p:nvSpPr>
        <p:spPr>
          <a:xfrm>
            <a:off x="311700" y="-26089"/>
            <a:ext cx="8520600" cy="170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t>Single image in Blocks of VGG ,</a:t>
            </a:r>
            <a:endParaRPr b="1"/>
          </a:p>
          <a:p>
            <a:pPr indent="0" lvl="0" marL="0" rtl="0" algn="ctr">
              <a:lnSpc>
                <a:spcPct val="100000"/>
              </a:lnSpc>
              <a:spcBef>
                <a:spcPts val="0"/>
              </a:spcBef>
              <a:spcAft>
                <a:spcPts val="0"/>
              </a:spcAft>
              <a:buSzPts val="3600"/>
              <a:buNone/>
            </a:pPr>
            <a:r>
              <a:rPr b="1" lang="en"/>
              <a:t>Having Relu as an activation function</a:t>
            </a:r>
            <a:endParaRPr b="1"/>
          </a:p>
        </p:txBody>
      </p:sp>
      <p:pic>
        <p:nvPicPr>
          <p:cNvPr id="135" name="Google Shape;135;p15"/>
          <p:cNvPicPr preferRelativeResize="0"/>
          <p:nvPr/>
        </p:nvPicPr>
        <p:blipFill>
          <a:blip r:embed="rId3">
            <a:alphaModFix/>
          </a:blip>
          <a:stretch>
            <a:fillRect/>
          </a:stretch>
        </p:blipFill>
        <p:spPr>
          <a:xfrm>
            <a:off x="1039713" y="1495300"/>
            <a:ext cx="7064575" cy="333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2"/>
          <p:cNvPicPr preferRelativeResize="0"/>
          <p:nvPr/>
        </p:nvPicPr>
        <p:blipFill rotWithShape="1">
          <a:blip r:embed="rId3">
            <a:alphaModFix/>
          </a:blip>
          <a:srcRect b="0" l="0" r="0" t="0"/>
          <a:stretch/>
        </p:blipFill>
        <p:spPr>
          <a:xfrm>
            <a:off x="5989975" y="0"/>
            <a:ext cx="3070025" cy="5143501"/>
          </a:xfrm>
          <a:prstGeom prst="rect">
            <a:avLst/>
          </a:prstGeom>
          <a:noFill/>
          <a:ln>
            <a:noFill/>
          </a:ln>
        </p:spPr>
      </p:pic>
      <p:sp>
        <p:nvSpPr>
          <p:cNvPr id="141" name="Google Shape;141;p12"/>
          <p:cNvSpPr txBox="1"/>
          <p:nvPr/>
        </p:nvSpPr>
        <p:spPr>
          <a:xfrm>
            <a:off x="272675" y="2148525"/>
            <a:ext cx="51807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71429"/>
              </a:lnSpc>
              <a:spcBef>
                <a:spcPts val="0"/>
              </a:spcBef>
              <a:spcAft>
                <a:spcPts val="0"/>
              </a:spcAft>
              <a:buClr>
                <a:schemeClr val="dk1"/>
              </a:buClr>
              <a:buSzPts val="1100"/>
              <a:buFont typeface="Arial"/>
              <a:buNone/>
            </a:pPr>
            <a:r>
              <a:rPr b="1" i="0" lang="en" sz="1700" u="none" cap="none" strike="noStrike">
                <a:solidFill>
                  <a:schemeClr val="dk1"/>
                </a:solidFill>
                <a:highlight>
                  <a:srgbClr val="FFFFFF"/>
                </a:highlight>
                <a:latin typeface="Roboto"/>
                <a:ea typeface="Roboto"/>
                <a:cs typeface="Roboto"/>
                <a:sym typeface="Roboto"/>
              </a:rPr>
              <a:t>Challenges Of VGG 16:</a:t>
            </a:r>
            <a:endParaRPr b="1" i="0" sz="1700" u="none" cap="none" strike="noStrike">
              <a:solidFill>
                <a:schemeClr val="dk1"/>
              </a:solidFill>
              <a:highlight>
                <a:srgbClr val="FFFFFF"/>
              </a:highlight>
              <a:latin typeface="Roboto"/>
              <a:ea typeface="Roboto"/>
              <a:cs typeface="Roboto"/>
              <a:sym typeface="Roboto"/>
            </a:endParaRPr>
          </a:p>
          <a:p>
            <a:pPr indent="-336550" lvl="0" marL="457200" marR="0" rtl="0" algn="l">
              <a:lnSpc>
                <a:spcPct val="158000"/>
              </a:lnSpc>
              <a:spcBef>
                <a:spcPts val="800"/>
              </a:spcBef>
              <a:spcAft>
                <a:spcPts val="0"/>
              </a:spcAft>
              <a:buClr>
                <a:schemeClr val="dk1"/>
              </a:buClr>
              <a:buSzPts val="1700"/>
              <a:buFont typeface="Arial"/>
              <a:buChar char="●"/>
            </a:pPr>
            <a:r>
              <a:rPr b="0" i="0" lang="en" sz="1700" u="none" cap="none" strike="noStrike">
                <a:solidFill>
                  <a:schemeClr val="dk1"/>
                </a:solidFill>
                <a:highlight>
                  <a:srgbClr val="FFFFFF"/>
                </a:highlight>
                <a:latin typeface="Arial"/>
                <a:ea typeface="Arial"/>
                <a:cs typeface="Arial"/>
                <a:sym typeface="Arial"/>
              </a:rPr>
              <a:t>It is very slow to train.</a:t>
            </a:r>
            <a:endParaRPr b="0" i="0" sz="1700" u="none" cap="none" strike="noStrike">
              <a:solidFill>
                <a:schemeClr val="dk1"/>
              </a:solidFill>
              <a:highlight>
                <a:srgbClr val="FFFFFF"/>
              </a:highlight>
              <a:latin typeface="Arial"/>
              <a:ea typeface="Arial"/>
              <a:cs typeface="Arial"/>
              <a:sym typeface="Arial"/>
            </a:endParaRPr>
          </a:p>
          <a:p>
            <a:pPr indent="-336550" lvl="0" marL="457200" marR="0" rtl="0" algn="l">
              <a:lnSpc>
                <a:spcPct val="158000"/>
              </a:lnSpc>
              <a:spcBef>
                <a:spcPts val="0"/>
              </a:spcBef>
              <a:spcAft>
                <a:spcPts val="0"/>
              </a:spcAft>
              <a:buClr>
                <a:schemeClr val="dk1"/>
              </a:buClr>
              <a:buSzPts val="1700"/>
              <a:buFont typeface="Arial"/>
              <a:buChar char="●"/>
            </a:pPr>
            <a:r>
              <a:rPr b="0" i="0" lang="en" sz="1700" u="none" cap="none" strike="noStrike">
                <a:solidFill>
                  <a:schemeClr val="dk1"/>
                </a:solidFill>
                <a:highlight>
                  <a:srgbClr val="FFFFFF"/>
                </a:highlight>
                <a:latin typeface="Arial"/>
                <a:ea typeface="Arial"/>
                <a:cs typeface="Arial"/>
                <a:sym typeface="Arial"/>
              </a:rPr>
              <a:t>The size of VGG-16 trained</a:t>
            </a:r>
            <a:r>
              <a:rPr lang="en" sz="1700">
                <a:solidFill>
                  <a:schemeClr val="dk1"/>
                </a:solidFill>
                <a:highlight>
                  <a:srgbClr val="FFFFFF"/>
                </a:highlight>
              </a:rPr>
              <a:t> </a:t>
            </a:r>
            <a:r>
              <a:rPr b="0" i="0" lang="en" sz="1700" u="none" cap="none" strike="noStrike">
                <a:solidFill>
                  <a:schemeClr val="dk1"/>
                </a:solidFill>
                <a:highlight>
                  <a:srgbClr val="FFFFFF"/>
                </a:highlight>
                <a:latin typeface="Arial"/>
                <a:ea typeface="Arial"/>
                <a:cs typeface="Arial"/>
                <a:sym typeface="Arial"/>
              </a:rPr>
              <a:t>weights </a:t>
            </a:r>
            <a:r>
              <a:rPr lang="en" sz="1700">
                <a:solidFill>
                  <a:schemeClr val="dk1"/>
                </a:solidFill>
                <a:highlight>
                  <a:srgbClr val="FFFFFF"/>
                </a:highlight>
              </a:rPr>
              <a:t>quite large </a:t>
            </a:r>
            <a:r>
              <a:rPr lang="en" sz="1700">
                <a:solidFill>
                  <a:schemeClr val="dk1"/>
                </a:solidFill>
                <a:highlight>
                  <a:srgbClr val="FFFFFF"/>
                </a:highlight>
              </a:rPr>
              <a:t>around</a:t>
            </a:r>
            <a:r>
              <a:rPr lang="en" sz="1700">
                <a:solidFill>
                  <a:schemeClr val="dk1"/>
                </a:solidFill>
                <a:highlight>
                  <a:srgbClr val="FFFFFF"/>
                </a:highlight>
              </a:rPr>
              <a:t> 500MB - 1GB</a:t>
            </a:r>
            <a:r>
              <a:rPr b="0" i="0" lang="en" sz="1700" u="none" cap="none" strike="noStrike">
                <a:solidFill>
                  <a:schemeClr val="dk1"/>
                </a:solidFill>
                <a:highlight>
                  <a:srgbClr val="FFFFFF"/>
                </a:highlight>
                <a:latin typeface="Arial"/>
                <a:ea typeface="Arial"/>
                <a:cs typeface="Arial"/>
                <a:sym typeface="Arial"/>
              </a:rPr>
              <a:t>. So, it takes quite a lot of disk space </a:t>
            </a:r>
            <a:r>
              <a:rPr lang="en" sz="1700">
                <a:solidFill>
                  <a:schemeClr val="dk1"/>
                </a:solidFill>
                <a:highlight>
                  <a:srgbClr val="FFFFFF"/>
                </a:highlight>
              </a:rPr>
              <a:t>.</a:t>
            </a:r>
            <a:endParaRPr b="0" i="0" sz="17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lang="en" sz="1700"/>
              <a:t> </a:t>
            </a:r>
            <a:endParaRPr b="0" i="0" sz="1700" u="none" cap="none" strike="noStrike">
              <a:solidFill>
                <a:srgbClr val="000000"/>
              </a:solidFill>
              <a:latin typeface="Arial"/>
              <a:ea typeface="Arial"/>
              <a:cs typeface="Arial"/>
              <a:sym typeface="Arial"/>
            </a:endParaRPr>
          </a:p>
        </p:txBody>
      </p:sp>
      <p:sp>
        <p:nvSpPr>
          <p:cNvPr id="142" name="Google Shape;142;p12"/>
          <p:cNvSpPr txBox="1"/>
          <p:nvPr/>
        </p:nvSpPr>
        <p:spPr>
          <a:xfrm>
            <a:off x="196475" y="780825"/>
            <a:ext cx="5403900" cy="13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222222"/>
                </a:solidFill>
                <a:highlight>
                  <a:srgbClr val="FFFFFF"/>
                </a:highlight>
                <a:latin typeface="Arial"/>
                <a:ea typeface="Arial"/>
                <a:cs typeface="Arial"/>
                <a:sym typeface="Arial"/>
              </a:rPr>
              <a:t>The </a:t>
            </a:r>
            <a:r>
              <a:rPr b="1" i="0" lang="en" sz="1650" u="none" cap="none" strike="noStrike">
                <a:solidFill>
                  <a:srgbClr val="222222"/>
                </a:solidFill>
                <a:highlight>
                  <a:srgbClr val="FFFFFF"/>
                </a:highlight>
                <a:latin typeface="Arial"/>
                <a:ea typeface="Arial"/>
                <a:cs typeface="Arial"/>
                <a:sym typeface="Arial"/>
              </a:rPr>
              <a:t>Visual Geometry Group 16</a:t>
            </a:r>
            <a:r>
              <a:rPr b="0" i="0" lang="en" sz="1650" u="none" cap="none" strike="noStrike">
                <a:solidFill>
                  <a:srgbClr val="222222"/>
                </a:solidFill>
                <a:highlight>
                  <a:srgbClr val="FFFFFF"/>
                </a:highlight>
                <a:latin typeface="Arial"/>
                <a:ea typeface="Arial"/>
                <a:cs typeface="Arial"/>
                <a:sym typeface="Arial"/>
              </a:rPr>
              <a:t> (VGG16) model has the capability to learn more complex features as more convolution layers are in the stack with smaller filter sizes. </a:t>
            </a:r>
            <a:endParaRPr b="0" i="0" sz="165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222222"/>
                </a:solidFill>
                <a:highlight>
                  <a:srgbClr val="FFFFFF"/>
                </a:highlight>
                <a:latin typeface="Arial"/>
                <a:ea typeface="Arial"/>
                <a:cs typeface="Arial"/>
                <a:sym typeface="Arial"/>
              </a:rPr>
              <a:t>The summary of the model is shown on the right side</a:t>
            </a:r>
            <a:endParaRPr b="0" i="0" sz="1650" u="none" cap="none" strike="noStrike">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5)  VISUALIZATION of CNN LAYER</a:t>
            </a:r>
            <a:endParaRPr b="1"/>
          </a:p>
          <a:p>
            <a:pPr indent="0" lvl="0" marL="0" rtl="0" algn="l">
              <a:lnSpc>
                <a:spcPct val="100000"/>
              </a:lnSpc>
              <a:spcBef>
                <a:spcPts val="0"/>
              </a:spcBef>
              <a:spcAft>
                <a:spcPts val="0"/>
              </a:spcAft>
              <a:buSzPts val="2800"/>
              <a:buNone/>
            </a:pPr>
            <a:r>
              <a:t/>
            </a:r>
            <a:endParaRPr/>
          </a:p>
        </p:txBody>
      </p:sp>
      <p:sp>
        <p:nvSpPr>
          <p:cNvPr id="148" name="Google Shape;148;p13"/>
          <p:cNvSpPr txBox="1"/>
          <p:nvPr/>
        </p:nvSpPr>
        <p:spPr>
          <a:xfrm>
            <a:off x="5552500" y="3941275"/>
            <a:ext cx="3591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700" u="none" cap="none" strike="noStrike">
                <a:solidFill>
                  <a:srgbClr val="000000"/>
                </a:solidFill>
                <a:latin typeface="Arial"/>
                <a:ea typeface="Arial"/>
                <a:cs typeface="Arial"/>
                <a:sym typeface="Arial"/>
              </a:rPr>
              <a:t>Random Filters of Block 1 conv 1</a:t>
            </a:r>
            <a:endParaRPr b="1" i="1" sz="1700" u="none" cap="none" strike="noStrike">
              <a:solidFill>
                <a:srgbClr val="000000"/>
              </a:solidFill>
              <a:latin typeface="Arial"/>
              <a:ea typeface="Arial"/>
              <a:cs typeface="Arial"/>
              <a:sym typeface="Arial"/>
            </a:endParaRPr>
          </a:p>
        </p:txBody>
      </p:sp>
      <p:pic>
        <p:nvPicPr>
          <p:cNvPr id="149" name="Google Shape;149;p13"/>
          <p:cNvPicPr preferRelativeResize="0"/>
          <p:nvPr/>
        </p:nvPicPr>
        <p:blipFill rotWithShape="1">
          <a:blip r:embed="rId3">
            <a:alphaModFix/>
          </a:blip>
          <a:srcRect b="0" l="11024" r="0" t="6732"/>
          <a:stretch/>
        </p:blipFill>
        <p:spPr>
          <a:xfrm>
            <a:off x="5664632" y="1451950"/>
            <a:ext cx="3367328" cy="2578675"/>
          </a:xfrm>
          <a:prstGeom prst="rect">
            <a:avLst/>
          </a:prstGeom>
          <a:noFill/>
          <a:ln>
            <a:noFill/>
          </a:ln>
        </p:spPr>
      </p:pic>
      <p:sp>
        <p:nvSpPr>
          <p:cNvPr id="150" name="Google Shape;150;p13"/>
          <p:cNvSpPr txBox="1"/>
          <p:nvPr/>
        </p:nvSpPr>
        <p:spPr>
          <a:xfrm>
            <a:off x="189425" y="1017725"/>
            <a:ext cx="5053200" cy="41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9725" lvl="0" marL="457200" marR="0" rtl="0" algn="l">
              <a:lnSpc>
                <a:spcPct val="100000"/>
              </a:lnSpc>
              <a:spcBef>
                <a:spcPts val="0"/>
              </a:spcBef>
              <a:spcAft>
                <a:spcPts val="0"/>
              </a:spcAft>
              <a:buClr>
                <a:srgbClr val="222222"/>
              </a:buClr>
              <a:buSzPts val="1750"/>
              <a:buFont typeface="Arial"/>
              <a:buChar char="●"/>
            </a:pPr>
            <a:r>
              <a:rPr b="0" i="0" lang="en" sz="1750" u="none" cap="none" strike="noStrike">
                <a:solidFill>
                  <a:srgbClr val="222222"/>
                </a:solidFill>
                <a:highlight>
                  <a:srgbClr val="FFFFFF"/>
                </a:highlight>
                <a:latin typeface="Arial"/>
                <a:ea typeface="Arial"/>
                <a:cs typeface="Arial"/>
                <a:sym typeface="Arial"/>
              </a:rPr>
              <a:t>The convolution layers act as an automated feature extractor that extracts pattern for discriminating each disease class. </a:t>
            </a:r>
            <a:endParaRPr b="0" i="0" sz="175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222222"/>
              </a:solidFill>
              <a:highlight>
                <a:srgbClr val="FFFFFF"/>
              </a:highlight>
              <a:latin typeface="Arial"/>
              <a:ea typeface="Arial"/>
              <a:cs typeface="Arial"/>
              <a:sym typeface="Arial"/>
            </a:endParaRPr>
          </a:p>
          <a:p>
            <a:pPr indent="-339725" lvl="0" marL="457200" marR="0" rtl="0" algn="l">
              <a:lnSpc>
                <a:spcPct val="100000"/>
              </a:lnSpc>
              <a:spcBef>
                <a:spcPts val="0"/>
              </a:spcBef>
              <a:spcAft>
                <a:spcPts val="0"/>
              </a:spcAft>
              <a:buClr>
                <a:srgbClr val="222222"/>
              </a:buClr>
              <a:buSzPts val="1750"/>
              <a:buFont typeface="Arial"/>
              <a:buChar char="●"/>
            </a:pPr>
            <a:r>
              <a:rPr b="0" i="0" lang="en" sz="1750" u="none" cap="none" strike="noStrike">
                <a:solidFill>
                  <a:srgbClr val="222222"/>
                </a:solidFill>
                <a:highlight>
                  <a:srgbClr val="FFFFFF"/>
                </a:highlight>
                <a:latin typeface="Arial"/>
                <a:ea typeface="Arial"/>
                <a:cs typeface="Arial"/>
                <a:sym typeface="Arial"/>
              </a:rPr>
              <a:t>Initial convolution layers learn simple features such as edges which combine these features in the later convolution layers to form complex features. </a:t>
            </a:r>
            <a:endParaRPr b="0" i="0" sz="175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222222"/>
              </a:solidFill>
              <a:highlight>
                <a:srgbClr val="FFFFFF"/>
              </a:highlight>
              <a:latin typeface="Arial"/>
              <a:ea typeface="Arial"/>
              <a:cs typeface="Arial"/>
              <a:sym typeface="Arial"/>
            </a:endParaRPr>
          </a:p>
          <a:p>
            <a:pPr indent="-339725" lvl="0" marL="457200" marR="0" rtl="0" algn="l">
              <a:lnSpc>
                <a:spcPct val="100000"/>
              </a:lnSpc>
              <a:spcBef>
                <a:spcPts val="0"/>
              </a:spcBef>
              <a:spcAft>
                <a:spcPts val="0"/>
              </a:spcAft>
              <a:buClr>
                <a:srgbClr val="222222"/>
              </a:buClr>
              <a:buSzPts val="1750"/>
              <a:buFont typeface="Arial"/>
              <a:buChar char="●"/>
            </a:pPr>
            <a:r>
              <a:rPr b="0" i="0" lang="en" sz="1750" u="none" cap="none" strike="noStrike">
                <a:solidFill>
                  <a:srgbClr val="222222"/>
                </a:solidFill>
                <a:highlight>
                  <a:srgbClr val="FFFFFF"/>
                </a:highlight>
                <a:latin typeface="Arial"/>
                <a:ea typeface="Arial"/>
                <a:cs typeface="Arial"/>
                <a:sym typeface="Arial"/>
              </a:rPr>
              <a:t>Each convolution layer is generally followed by a non-linear activation layer, Rectified Linear Unit (ReLU) to introduce uncertainty.</a:t>
            </a:r>
            <a:endParaRPr b="0" i="0" sz="1800" u="none" cap="none" strike="noStrike">
              <a:solidFill>
                <a:srgbClr val="000000"/>
              </a:solidFill>
              <a:latin typeface="Arial"/>
              <a:ea typeface="Arial"/>
              <a:cs typeface="Arial"/>
              <a:sym typeface="Arial"/>
            </a:endParaRPr>
          </a:p>
        </p:txBody>
      </p:sp>
      <p:sp>
        <p:nvSpPr>
          <p:cNvPr id="151" name="Google Shape;151;p13"/>
          <p:cNvSpPr txBox="1"/>
          <p:nvPr/>
        </p:nvSpPr>
        <p:spPr>
          <a:xfrm>
            <a:off x="6039450" y="1235250"/>
            <a:ext cx="4290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a:t>
            </a:r>
            <a:endParaRPr b="1" i="0" sz="1400" u="none" cap="none" strike="noStrike">
              <a:solidFill>
                <a:srgbClr val="000000"/>
              </a:solidFill>
              <a:latin typeface="Arial"/>
              <a:ea typeface="Arial"/>
              <a:cs typeface="Arial"/>
              <a:sym typeface="Arial"/>
            </a:endParaRPr>
          </a:p>
        </p:txBody>
      </p:sp>
      <p:sp>
        <p:nvSpPr>
          <p:cNvPr id="152" name="Google Shape;152;p13"/>
          <p:cNvSpPr txBox="1"/>
          <p:nvPr/>
        </p:nvSpPr>
        <p:spPr>
          <a:xfrm>
            <a:off x="7008775" y="1235250"/>
            <a:ext cx="5613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a:t>
            </a:r>
            <a:endParaRPr b="1" i="0" sz="1400" u="none" cap="none" strike="noStrike">
              <a:solidFill>
                <a:srgbClr val="000000"/>
              </a:solidFill>
              <a:latin typeface="Arial"/>
              <a:ea typeface="Arial"/>
              <a:cs typeface="Arial"/>
              <a:sym typeface="Arial"/>
            </a:endParaRPr>
          </a:p>
        </p:txBody>
      </p:sp>
      <p:sp>
        <p:nvSpPr>
          <p:cNvPr id="153" name="Google Shape;153;p13"/>
          <p:cNvSpPr txBox="1"/>
          <p:nvPr/>
        </p:nvSpPr>
        <p:spPr>
          <a:xfrm>
            <a:off x="8110400" y="1235225"/>
            <a:ext cx="4290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4"/>
          <p:cNvSpPr txBox="1"/>
          <p:nvPr/>
        </p:nvSpPr>
        <p:spPr>
          <a:xfrm>
            <a:off x="914399" y="2150225"/>
            <a:ext cx="7315200" cy="8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 name="Google Shape;159;p14"/>
          <p:cNvPicPr preferRelativeResize="0"/>
          <p:nvPr/>
        </p:nvPicPr>
        <p:blipFill rotWithShape="1">
          <a:blip r:embed="rId3">
            <a:alphaModFix/>
          </a:blip>
          <a:srcRect b="0" l="17142" r="15815" t="0"/>
          <a:stretch/>
        </p:blipFill>
        <p:spPr>
          <a:xfrm>
            <a:off x="700873" y="539553"/>
            <a:ext cx="3330000" cy="3311400"/>
          </a:xfrm>
          <a:prstGeom prst="rect">
            <a:avLst/>
          </a:prstGeom>
          <a:noFill/>
          <a:ln>
            <a:noFill/>
          </a:ln>
        </p:spPr>
      </p:pic>
      <p:sp>
        <p:nvSpPr>
          <p:cNvPr id="160" name="Google Shape;160;p14"/>
          <p:cNvSpPr txBox="1"/>
          <p:nvPr/>
        </p:nvSpPr>
        <p:spPr>
          <a:xfrm>
            <a:off x="700875" y="3726605"/>
            <a:ext cx="3330000" cy="6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Sample Image put into CNN layer for visualization.</a:t>
            </a:r>
            <a:endParaRPr b="1" i="1" sz="1400" u="none" cap="none" strike="noStrike">
              <a:solidFill>
                <a:srgbClr val="000000"/>
              </a:solidFill>
              <a:latin typeface="Arial"/>
              <a:ea typeface="Arial"/>
              <a:cs typeface="Arial"/>
              <a:sym typeface="Arial"/>
            </a:endParaRPr>
          </a:p>
        </p:txBody>
      </p:sp>
      <p:pic>
        <p:nvPicPr>
          <p:cNvPr id="161" name="Google Shape;161;p14"/>
          <p:cNvPicPr preferRelativeResize="0"/>
          <p:nvPr/>
        </p:nvPicPr>
        <p:blipFill rotWithShape="1">
          <a:blip r:embed="rId4">
            <a:alphaModFix/>
          </a:blip>
          <a:srcRect b="0" l="0" r="0" t="0"/>
          <a:stretch/>
        </p:blipFill>
        <p:spPr>
          <a:xfrm>
            <a:off x="4816950" y="539550"/>
            <a:ext cx="3495300" cy="3215275"/>
          </a:xfrm>
          <a:prstGeom prst="rect">
            <a:avLst/>
          </a:prstGeom>
          <a:noFill/>
          <a:ln>
            <a:noFill/>
          </a:ln>
        </p:spPr>
      </p:pic>
      <p:sp>
        <p:nvSpPr>
          <p:cNvPr id="162" name="Google Shape;162;p14"/>
          <p:cNvSpPr txBox="1"/>
          <p:nvPr/>
        </p:nvSpPr>
        <p:spPr>
          <a:xfrm>
            <a:off x="4816950" y="3633900"/>
            <a:ext cx="3834000" cy="8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Sample Image multiplied with 1st conv 1st RGB filter and activated by Relu function.</a:t>
            </a:r>
            <a:endParaRPr b="1" i="1"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311700" y="20999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300"/>
              <a:t>BLOCK 1 : Conv1 , Conv2 (64 filters)</a:t>
            </a:r>
            <a:endParaRPr b="1" sz="2300"/>
          </a:p>
        </p:txBody>
      </p:sp>
      <p:pic>
        <p:nvPicPr>
          <p:cNvPr id="168" name="Google Shape;168;p16"/>
          <p:cNvPicPr preferRelativeResize="0"/>
          <p:nvPr/>
        </p:nvPicPr>
        <p:blipFill rotWithShape="1">
          <a:blip r:embed="rId3">
            <a:alphaModFix/>
          </a:blip>
          <a:srcRect b="0" l="9373" r="8327" t="0"/>
          <a:stretch/>
        </p:blipFill>
        <p:spPr>
          <a:xfrm>
            <a:off x="857225" y="782700"/>
            <a:ext cx="7525250" cy="1880200"/>
          </a:xfrm>
          <a:prstGeom prst="rect">
            <a:avLst/>
          </a:prstGeom>
          <a:noFill/>
          <a:ln>
            <a:noFill/>
          </a:ln>
        </p:spPr>
      </p:pic>
      <p:pic>
        <p:nvPicPr>
          <p:cNvPr id="169" name="Google Shape;169;p16"/>
          <p:cNvPicPr preferRelativeResize="0"/>
          <p:nvPr/>
        </p:nvPicPr>
        <p:blipFill rotWithShape="1">
          <a:blip r:embed="rId4">
            <a:alphaModFix/>
          </a:blip>
          <a:srcRect b="0" l="9378" r="6810" t="0"/>
          <a:stretch/>
        </p:blipFill>
        <p:spPr>
          <a:xfrm>
            <a:off x="857225" y="2662900"/>
            <a:ext cx="7663375" cy="2022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BLOCK 1 : MaxPool</a:t>
            </a:r>
            <a:endParaRPr b="1" sz="2400"/>
          </a:p>
        </p:txBody>
      </p:sp>
      <p:pic>
        <p:nvPicPr>
          <p:cNvPr id="175" name="Google Shape;175;p17"/>
          <p:cNvPicPr preferRelativeResize="0"/>
          <p:nvPr/>
        </p:nvPicPr>
        <p:blipFill rotWithShape="1">
          <a:blip r:embed="rId3">
            <a:alphaModFix/>
          </a:blip>
          <a:srcRect b="0" l="10031" r="8871" t="0"/>
          <a:stretch/>
        </p:blipFill>
        <p:spPr>
          <a:xfrm>
            <a:off x="864438" y="1638317"/>
            <a:ext cx="7415124" cy="228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74375" y="247875"/>
            <a:ext cx="9069600" cy="106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600"/>
              <a:t>BLOCK 2 : Conv1(</a:t>
            </a:r>
            <a:r>
              <a:rPr b="1" lang="en" sz="2200"/>
              <a:t>128 filters with RELU activation &amp;   Dropouts</a:t>
            </a:r>
            <a:r>
              <a:rPr b="1" lang="en" sz="2600"/>
              <a:t>)</a:t>
            </a:r>
            <a:endParaRPr b="1" sz="2600"/>
          </a:p>
        </p:txBody>
      </p:sp>
      <p:pic>
        <p:nvPicPr>
          <p:cNvPr id="181" name="Google Shape;181;p18"/>
          <p:cNvPicPr preferRelativeResize="0"/>
          <p:nvPr/>
        </p:nvPicPr>
        <p:blipFill rotWithShape="1">
          <a:blip r:embed="rId3">
            <a:alphaModFix/>
          </a:blip>
          <a:srcRect b="8621" l="7555" r="7171" t="8390"/>
          <a:stretch/>
        </p:blipFill>
        <p:spPr>
          <a:xfrm>
            <a:off x="1578849" y="1500403"/>
            <a:ext cx="5986299" cy="337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311700" y="1834300"/>
            <a:ext cx="8520600" cy="11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BLOCK 3 : Conv 1 ( 256 filters , Relu Activation , Dropouts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ctrTitle"/>
          </p:nvPr>
        </p:nvSpPr>
        <p:spPr>
          <a:xfrm>
            <a:off x="249750" y="558650"/>
            <a:ext cx="8520600" cy="91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2900"/>
              <a:t>BACKGROUND &amp; MOTIVATION</a:t>
            </a:r>
            <a:endParaRPr b="1" sz="2900"/>
          </a:p>
        </p:txBody>
      </p:sp>
      <p:sp>
        <p:nvSpPr>
          <p:cNvPr id="66" name="Google Shape;66;p2"/>
          <p:cNvSpPr txBox="1"/>
          <p:nvPr>
            <p:ph idx="1" type="subTitle"/>
          </p:nvPr>
        </p:nvSpPr>
        <p:spPr>
          <a:xfrm>
            <a:off x="311700" y="1859100"/>
            <a:ext cx="8520600" cy="29499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Char char="●"/>
            </a:pPr>
            <a:r>
              <a:rPr lang="en" sz="1700">
                <a:solidFill>
                  <a:srgbClr val="000000"/>
                </a:solidFill>
                <a:highlight>
                  <a:srgbClr val="FFFFFF"/>
                </a:highlight>
              </a:rPr>
              <a:t>Being an agriculture based economy plant infections does hamper the production rate.</a:t>
            </a:r>
            <a:endParaRPr sz="1700">
              <a:solidFill>
                <a:srgbClr val="000000"/>
              </a:solidFill>
              <a:highlight>
                <a:srgbClr val="FFFFFF"/>
              </a:highlight>
            </a:endParaRPr>
          </a:p>
          <a:p>
            <a:pPr indent="0" lvl="0" marL="457200" rtl="0" algn="l">
              <a:lnSpc>
                <a:spcPct val="100000"/>
              </a:lnSpc>
              <a:spcBef>
                <a:spcPts val="0"/>
              </a:spcBef>
              <a:spcAft>
                <a:spcPts val="0"/>
              </a:spcAft>
              <a:buSzPts val="2800"/>
              <a:buNone/>
            </a:pPr>
            <a:r>
              <a:t/>
            </a:r>
            <a:endParaRPr sz="1700">
              <a:solidFill>
                <a:srgbClr val="000000"/>
              </a:solidFill>
              <a:highlight>
                <a:srgbClr val="FFFFFF"/>
              </a:highlight>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highlight>
                  <a:srgbClr val="FFFFFF"/>
                </a:highlight>
              </a:rPr>
              <a:t>Humans get exhausted of monitoring the diseased plants and hence there is a necessity to monitor the plant growth everyday by using some software techniques.</a:t>
            </a:r>
            <a:endParaRPr sz="1700">
              <a:solidFill>
                <a:srgbClr val="000000"/>
              </a:solidFill>
              <a:highlight>
                <a:srgbClr val="FFFFFF"/>
              </a:highlight>
            </a:endParaRPr>
          </a:p>
          <a:p>
            <a:pPr indent="0" lvl="0" marL="457200" rtl="0" algn="l">
              <a:lnSpc>
                <a:spcPct val="100000"/>
              </a:lnSpc>
              <a:spcBef>
                <a:spcPts val="0"/>
              </a:spcBef>
              <a:spcAft>
                <a:spcPts val="0"/>
              </a:spcAft>
              <a:buSzPts val="2800"/>
              <a:buNone/>
            </a:pPr>
            <a:r>
              <a:t/>
            </a:r>
            <a:endParaRPr sz="1700">
              <a:solidFill>
                <a:srgbClr val="000000"/>
              </a:solidFill>
              <a:highlight>
                <a:srgbClr val="FFFFFF"/>
              </a:highlight>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highlight>
                  <a:srgbClr val="FFFFFF"/>
                </a:highlight>
              </a:rPr>
              <a:t>Of the many modern techniques of early detection of plant diseases, image processing has become a potential tool through which not only the disease can be detected early and correctly, but also it can be quantified successfully.</a:t>
            </a:r>
            <a:endParaRPr sz="1700">
              <a:solidFill>
                <a:srgbClr val="000000"/>
              </a:solidFill>
              <a:highlight>
                <a:srgbClr val="FFFFFF"/>
              </a:highlight>
            </a:endParaRPr>
          </a:p>
          <a:p>
            <a:pPr indent="0" lvl="0" marL="457200" rtl="0" algn="l">
              <a:lnSpc>
                <a:spcPct val="100000"/>
              </a:lnSpc>
              <a:spcBef>
                <a:spcPts val="0"/>
              </a:spcBef>
              <a:spcAft>
                <a:spcPts val="0"/>
              </a:spcAft>
              <a:buSzPts val="2800"/>
              <a:buNone/>
            </a:pPr>
            <a:r>
              <a:t/>
            </a:r>
            <a:endParaRPr sz="1300">
              <a:solidFill>
                <a:srgbClr val="000000"/>
              </a:solidFill>
              <a:highlight>
                <a:srgbClr val="FFFFFF"/>
              </a:highlight>
            </a:endParaRPr>
          </a:p>
          <a:p>
            <a:pPr indent="0" lvl="0" marL="457200" rtl="0" algn="l">
              <a:lnSpc>
                <a:spcPct val="100000"/>
              </a:lnSpc>
              <a:spcBef>
                <a:spcPts val="0"/>
              </a:spcBef>
              <a:spcAft>
                <a:spcPts val="0"/>
              </a:spcAft>
              <a:buSzPts val="2800"/>
              <a:buNone/>
            </a:pPr>
            <a:r>
              <a:rPr lang="en" sz="1300">
                <a:solidFill>
                  <a:srgbClr val="000000"/>
                </a:solidFill>
                <a:highlight>
                  <a:srgbClr val="FFFFFF"/>
                </a:highlight>
              </a:rPr>
              <a:t>. </a:t>
            </a:r>
            <a:endParaRPr sz="1750">
              <a:solidFill>
                <a:srgbClr val="000000"/>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0"/>
          <p:cNvPicPr preferRelativeResize="0"/>
          <p:nvPr/>
        </p:nvPicPr>
        <p:blipFill rotWithShape="1">
          <a:blip r:embed="rId3">
            <a:alphaModFix/>
          </a:blip>
          <a:srcRect b="9258" l="8846" r="8780" t="9733"/>
          <a:stretch/>
        </p:blipFill>
        <p:spPr>
          <a:xfrm>
            <a:off x="760775" y="0"/>
            <a:ext cx="7622450"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98300" y="445025"/>
            <a:ext cx="863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6)  </a:t>
            </a:r>
            <a:r>
              <a:rPr b="1" lang="en"/>
              <a:t>EXPERIMENTAL RESULTS AND ANALYSES</a:t>
            </a:r>
            <a:endParaRPr b="1"/>
          </a:p>
        </p:txBody>
      </p:sp>
      <p:sp>
        <p:nvSpPr>
          <p:cNvPr id="197" name="Google Shape;197;p21"/>
          <p:cNvSpPr txBox="1"/>
          <p:nvPr>
            <p:ph idx="1" type="body"/>
          </p:nvPr>
        </p:nvSpPr>
        <p:spPr>
          <a:xfrm>
            <a:off x="464450" y="1347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Results of Accuracy and Loss on Training and Validation</a:t>
            </a:r>
            <a:endParaRPr>
              <a:solidFill>
                <a:schemeClr val="dk1"/>
              </a:solidFill>
            </a:endParaRPr>
          </a:p>
        </p:txBody>
      </p:sp>
      <p:pic>
        <p:nvPicPr>
          <p:cNvPr id="198" name="Google Shape;198;p21"/>
          <p:cNvPicPr preferRelativeResize="0"/>
          <p:nvPr/>
        </p:nvPicPr>
        <p:blipFill rotWithShape="1">
          <a:blip r:embed="rId3">
            <a:alphaModFix/>
          </a:blip>
          <a:srcRect b="0" l="0" r="0" t="0"/>
          <a:stretch/>
        </p:blipFill>
        <p:spPr>
          <a:xfrm>
            <a:off x="636650" y="2250625"/>
            <a:ext cx="3589700" cy="2818500"/>
          </a:xfrm>
          <a:prstGeom prst="rect">
            <a:avLst/>
          </a:prstGeom>
          <a:noFill/>
          <a:ln>
            <a:noFill/>
          </a:ln>
        </p:spPr>
      </p:pic>
      <p:pic>
        <p:nvPicPr>
          <p:cNvPr id="199" name="Google Shape;199;p21"/>
          <p:cNvPicPr preferRelativeResize="0"/>
          <p:nvPr/>
        </p:nvPicPr>
        <p:blipFill rotWithShape="1">
          <a:blip r:embed="rId4">
            <a:alphaModFix/>
          </a:blip>
          <a:srcRect b="0" l="0" r="0" t="0"/>
          <a:stretch/>
        </p:blipFill>
        <p:spPr>
          <a:xfrm>
            <a:off x="4971000" y="2250625"/>
            <a:ext cx="3861300" cy="281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600"/>
              <a:t>CONFUSION MATRIX</a:t>
            </a:r>
            <a:endParaRPr b="1" sz="2600"/>
          </a:p>
        </p:txBody>
      </p:sp>
      <p:sp>
        <p:nvSpPr>
          <p:cNvPr id="205" name="Google Shape;205;p22"/>
          <p:cNvSpPr txBox="1"/>
          <p:nvPr>
            <p:ph idx="1" type="body"/>
          </p:nvPr>
        </p:nvSpPr>
        <p:spPr>
          <a:xfrm>
            <a:off x="311700" y="1152475"/>
            <a:ext cx="5203500" cy="365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It shows the confusion matrix of the final test results.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The lighter the color in the visualization results, the higher the prediction accuracy of the model in the corresponding class.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All correct predictions are on the diagonal and all incorrect predictions are off the diagonal.</a:t>
            </a:r>
            <a:endParaRPr>
              <a:solidFill>
                <a:srgbClr val="000000"/>
              </a:solidFill>
            </a:endParaRPr>
          </a:p>
          <a:p>
            <a:pPr indent="0" lvl="0" marL="457200" rtl="0" algn="l">
              <a:lnSpc>
                <a:spcPct val="115000"/>
              </a:lnSpc>
              <a:spcBef>
                <a:spcPts val="0"/>
              </a:spcBef>
              <a:spcAft>
                <a:spcPts val="0"/>
              </a:spcAft>
              <a:buSzPts val="1800"/>
              <a:buNone/>
            </a:pPr>
            <a:r>
              <a:rPr lang="en">
                <a:solidFill>
                  <a:srgbClr val="000000"/>
                </a:solidFill>
              </a:rPr>
              <a:t>Hence, the classes have confused the detecting system can be conveniently and intuitively identified.</a:t>
            </a:r>
            <a:endParaRPr>
              <a:solidFill>
                <a:srgbClr val="000000"/>
              </a:solidFill>
            </a:endParaRPr>
          </a:p>
          <a:p>
            <a:pPr indent="0" lvl="0" marL="457200" rtl="0" algn="l">
              <a:lnSpc>
                <a:spcPct val="115000"/>
              </a:lnSpc>
              <a:spcBef>
                <a:spcPts val="0"/>
              </a:spcBef>
              <a:spcAft>
                <a:spcPts val="0"/>
              </a:spcAft>
              <a:buSzPts val="1800"/>
              <a:buNone/>
            </a:pPr>
            <a:r>
              <a:rPr lang="en">
                <a:solidFill>
                  <a:srgbClr val="000000"/>
                </a:solidFill>
              </a:rPr>
              <a:t>.</a:t>
            </a:r>
            <a:endParaRPr>
              <a:solidFill>
                <a:srgbClr val="000000"/>
              </a:solidFill>
            </a:endParaRPr>
          </a:p>
        </p:txBody>
      </p:sp>
      <p:sp>
        <p:nvSpPr>
          <p:cNvPr id="206" name="Google Shape;206;p22"/>
          <p:cNvSpPr/>
          <p:nvPr/>
        </p:nvSpPr>
        <p:spPr>
          <a:xfrm>
            <a:off x="5095775" y="1739625"/>
            <a:ext cx="2781300" cy="245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t>
            </a:r>
            <a:endParaRPr b="0" i="0" sz="1400" u="none" cap="none" strike="noStrike">
              <a:solidFill>
                <a:srgbClr val="000000"/>
              </a:solidFill>
              <a:latin typeface="Arial"/>
              <a:ea typeface="Arial"/>
              <a:cs typeface="Arial"/>
              <a:sym typeface="Arial"/>
            </a:endParaRPr>
          </a:p>
        </p:txBody>
      </p:sp>
      <p:pic>
        <p:nvPicPr>
          <p:cNvPr id="207" name="Google Shape;207;p22"/>
          <p:cNvPicPr preferRelativeResize="0"/>
          <p:nvPr/>
        </p:nvPicPr>
        <p:blipFill>
          <a:blip r:embed="rId3">
            <a:alphaModFix/>
          </a:blip>
          <a:stretch>
            <a:fillRect/>
          </a:stretch>
        </p:blipFill>
        <p:spPr>
          <a:xfrm>
            <a:off x="5688825" y="1425300"/>
            <a:ext cx="3143475" cy="301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311700" y="139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7)  </a:t>
            </a:r>
            <a:r>
              <a:rPr b="1" lang="en"/>
              <a:t>OUTPUT OF THE MODEL </a:t>
            </a:r>
            <a:endParaRPr b="1"/>
          </a:p>
        </p:txBody>
      </p:sp>
      <p:pic>
        <p:nvPicPr>
          <p:cNvPr id="213" name="Google Shape;213;p23"/>
          <p:cNvPicPr preferRelativeResize="0"/>
          <p:nvPr/>
        </p:nvPicPr>
        <p:blipFill rotWithShape="1">
          <a:blip r:embed="rId3">
            <a:alphaModFix/>
          </a:blip>
          <a:srcRect b="0" l="0" r="0" t="0"/>
          <a:stretch/>
        </p:blipFill>
        <p:spPr>
          <a:xfrm>
            <a:off x="164400" y="1806150"/>
            <a:ext cx="8288275" cy="3270425"/>
          </a:xfrm>
          <a:prstGeom prst="rect">
            <a:avLst/>
          </a:prstGeom>
          <a:noFill/>
          <a:ln>
            <a:noFill/>
          </a:ln>
        </p:spPr>
      </p:pic>
      <p:sp>
        <p:nvSpPr>
          <p:cNvPr id="214" name="Google Shape;214;p23"/>
          <p:cNvSpPr txBox="1"/>
          <p:nvPr/>
        </p:nvSpPr>
        <p:spPr>
          <a:xfrm>
            <a:off x="391350" y="814050"/>
            <a:ext cx="8118000" cy="9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 do the the predictions on the trained model,we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loaded the best saved model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preprocessed the image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passed the image to the model for output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CONCLUSION</a:t>
            </a:r>
            <a:endParaRPr b="1"/>
          </a:p>
        </p:txBody>
      </p:sp>
      <p:sp>
        <p:nvSpPr>
          <p:cNvPr id="220" name="Google Shape;220;p24"/>
          <p:cNvSpPr txBox="1"/>
          <p:nvPr>
            <p:ph idx="1" type="body"/>
          </p:nvPr>
        </p:nvSpPr>
        <p:spPr>
          <a:xfrm>
            <a:off x="311700" y="1375725"/>
            <a:ext cx="8520600" cy="356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000000"/>
              </a:buClr>
              <a:buSzPts val="1900"/>
              <a:buChar char="●"/>
            </a:pPr>
            <a:r>
              <a:rPr lang="en" sz="1900">
                <a:solidFill>
                  <a:srgbClr val="000000"/>
                </a:solidFill>
              </a:rPr>
              <a:t>The approach is based on improved convolutional neural networks for leaf diseases. </a:t>
            </a:r>
            <a:endParaRPr sz="1900">
              <a:solidFill>
                <a:srgbClr val="000000"/>
              </a:solidFill>
            </a:endParaRPr>
          </a:p>
          <a:p>
            <a:pPr indent="0" lvl="0" marL="457200" rtl="0" algn="l">
              <a:lnSpc>
                <a:spcPct val="115000"/>
              </a:lnSpc>
              <a:spcBef>
                <a:spcPts val="0"/>
              </a:spcBef>
              <a:spcAft>
                <a:spcPts val="0"/>
              </a:spcAft>
              <a:buNone/>
            </a:pPr>
            <a:r>
              <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The deep-learning-based approach can automatically extract the discriminative features of the diseased leaf images and detect the type of virus(or disease) with high accuracy in real time.</a:t>
            </a:r>
            <a:endParaRPr sz="1900">
              <a:solidFill>
                <a:srgbClr val="000000"/>
              </a:solidFill>
            </a:endParaRPr>
          </a:p>
          <a:p>
            <a:pPr indent="0" lvl="0" marL="0" rtl="0" algn="l">
              <a:lnSpc>
                <a:spcPct val="115000"/>
              </a:lnSpc>
              <a:spcBef>
                <a:spcPts val="0"/>
              </a:spcBef>
              <a:spcAft>
                <a:spcPts val="0"/>
              </a:spcAft>
              <a:buNone/>
            </a:pPr>
            <a:r>
              <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94.04% accuracy on Testing Pictures ( 671 pictures to test )</a:t>
            </a:r>
            <a:endParaRPr sz="1900">
              <a:solidFill>
                <a:srgbClr val="000000"/>
              </a:solidFill>
            </a:endParaRPr>
          </a:p>
          <a:p>
            <a:pPr indent="0" lvl="0" marL="0" rtl="0" algn="l">
              <a:lnSpc>
                <a:spcPct val="115000"/>
              </a:lnSpc>
              <a:spcBef>
                <a:spcPts val="0"/>
              </a:spcBef>
              <a:spcAft>
                <a:spcPts val="0"/>
              </a:spcAft>
              <a:buSzPts val="1800"/>
              <a:buNone/>
            </a:pPr>
            <a:r>
              <a:t/>
            </a:r>
            <a:endParaRPr sz="19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 type="body"/>
          </p:nvPr>
        </p:nvSpPr>
        <p:spPr>
          <a:xfrm>
            <a:off x="311700" y="520550"/>
            <a:ext cx="8520600" cy="4048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900">
              <a:solidFill>
                <a:srgbClr val="000000"/>
              </a:solidFill>
            </a:endParaRPr>
          </a:p>
          <a:p>
            <a:pPr indent="0" lvl="0" marL="457200" rtl="0" algn="l">
              <a:lnSpc>
                <a:spcPct val="115000"/>
              </a:lnSpc>
              <a:spcBef>
                <a:spcPts val="0"/>
              </a:spcBef>
              <a:spcAft>
                <a:spcPts val="0"/>
              </a:spcAft>
              <a:buSzPts val="1800"/>
              <a:buNone/>
            </a:pPr>
            <a:r>
              <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Hence, the proposed model is fully capable of real-time detection of plant leaf diseases.</a:t>
            </a:r>
            <a:endParaRPr sz="1900">
              <a:solidFill>
                <a:srgbClr val="000000"/>
              </a:solidFill>
            </a:endParaRPr>
          </a:p>
          <a:p>
            <a:pPr indent="0" lvl="0" marL="457200" rtl="0" algn="l">
              <a:lnSpc>
                <a:spcPct val="115000"/>
              </a:lnSpc>
              <a:spcBef>
                <a:spcPts val="0"/>
              </a:spcBef>
              <a:spcAft>
                <a:spcPts val="0"/>
              </a:spcAft>
              <a:buSzPts val="1800"/>
              <a:buNone/>
            </a:pPr>
            <a:r>
              <a:t/>
            </a:r>
            <a:endParaRPr sz="1900">
              <a:solidFill>
                <a:srgbClr val="000000"/>
              </a:solidFill>
            </a:endParaRPr>
          </a:p>
          <a:p>
            <a:pPr indent="0" lvl="0" marL="457200" rtl="0" algn="l">
              <a:lnSpc>
                <a:spcPct val="115000"/>
              </a:lnSpc>
              <a:spcBef>
                <a:spcPts val="0"/>
              </a:spcBef>
              <a:spcAft>
                <a:spcPts val="0"/>
              </a:spcAft>
              <a:buSzPts val="1800"/>
              <a:buNone/>
            </a:pPr>
            <a:r>
              <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The results demonstrate that the proposed VGG16 model can detect the type of plant leaf disease with high accuracy in real time and provides a feasible solution for the real-time detection of  leaf diseases. </a:t>
            </a:r>
            <a:endParaRPr sz="19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 </a:t>
            </a:r>
            <a:r>
              <a:rPr b="1" lang="en"/>
              <a:t>REFERENCES</a:t>
            </a:r>
            <a:endParaRPr b="1"/>
          </a:p>
        </p:txBody>
      </p:sp>
      <p:sp>
        <p:nvSpPr>
          <p:cNvPr id="231" name="Google Shape;231;p26"/>
          <p:cNvSpPr txBox="1"/>
          <p:nvPr>
            <p:ph idx="1" type="body"/>
          </p:nvPr>
        </p:nvSpPr>
        <p:spPr>
          <a:xfrm>
            <a:off x="311700" y="1400525"/>
            <a:ext cx="8520600" cy="3168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700"/>
          </a:p>
          <a:p>
            <a:pPr indent="-368300" lvl="0" marL="457200" rtl="0" algn="l">
              <a:lnSpc>
                <a:spcPct val="115000"/>
              </a:lnSpc>
              <a:spcBef>
                <a:spcPts val="0"/>
              </a:spcBef>
              <a:spcAft>
                <a:spcPts val="0"/>
              </a:spcAft>
              <a:buSzPts val="2200"/>
              <a:buChar char="●"/>
            </a:pPr>
            <a:r>
              <a:rPr lang="en" sz="1500" u="sng">
                <a:solidFill>
                  <a:schemeClr val="hlink"/>
                </a:solidFill>
                <a:hlinkClick r:id="rId3"/>
              </a:rPr>
              <a:t>https://www.mdpi.com/2223-7747/8/11/468/htm</a:t>
            </a:r>
            <a:endParaRPr sz="2200"/>
          </a:p>
          <a:p>
            <a:pPr indent="-368300" lvl="0" marL="457200" rtl="0" algn="l">
              <a:lnSpc>
                <a:spcPct val="115000"/>
              </a:lnSpc>
              <a:spcBef>
                <a:spcPts val="0"/>
              </a:spcBef>
              <a:spcAft>
                <a:spcPts val="0"/>
              </a:spcAft>
              <a:buSzPts val="2200"/>
              <a:buChar char="●"/>
            </a:pPr>
            <a:r>
              <a:rPr lang="en" sz="1500" u="sng">
                <a:solidFill>
                  <a:schemeClr val="hlink"/>
                </a:solidFill>
                <a:hlinkClick r:id="rId4"/>
              </a:rPr>
              <a:t>https://ieeexplore.ieee.org/stamp/stamp.jsp?arnumber=8706936</a:t>
            </a:r>
            <a:endParaRPr sz="2200"/>
          </a:p>
          <a:p>
            <a:pPr indent="-368300" lvl="0" marL="457200" rtl="0" algn="l">
              <a:lnSpc>
                <a:spcPct val="115000"/>
              </a:lnSpc>
              <a:spcBef>
                <a:spcPts val="0"/>
              </a:spcBef>
              <a:spcAft>
                <a:spcPts val="0"/>
              </a:spcAft>
              <a:buSzPts val="2200"/>
              <a:buChar char="●"/>
            </a:pPr>
            <a:r>
              <a:rPr lang="en" sz="1500" u="sng">
                <a:solidFill>
                  <a:schemeClr val="hlink"/>
                </a:solidFill>
                <a:hlinkClick r:id="rId5"/>
              </a:rPr>
              <a:t>https://poloclub.github.io/cnn-explainer/</a:t>
            </a:r>
            <a:endParaRPr sz="2200"/>
          </a:p>
          <a:p>
            <a:pPr indent="-387350" lvl="0" marL="457200" rtl="0" algn="l">
              <a:lnSpc>
                <a:spcPct val="115000"/>
              </a:lnSpc>
              <a:spcBef>
                <a:spcPts val="0"/>
              </a:spcBef>
              <a:spcAft>
                <a:spcPts val="0"/>
              </a:spcAft>
              <a:buSzPts val="2500"/>
              <a:buChar char="●"/>
            </a:pPr>
            <a:r>
              <a:rPr lang="en" sz="1400" u="sng">
                <a:solidFill>
                  <a:schemeClr val="hlink"/>
                </a:solidFill>
                <a:hlinkClick r:id="rId6"/>
              </a:rPr>
              <a:t>https://github.com/spMohanty/PlantVillage-Dataset</a:t>
            </a:r>
            <a:endParaRPr sz="2500"/>
          </a:p>
          <a:p>
            <a:pPr indent="-361950" lvl="0" marL="457200" rtl="0" algn="l">
              <a:spcBef>
                <a:spcPts val="0"/>
              </a:spcBef>
              <a:spcAft>
                <a:spcPts val="0"/>
              </a:spcAft>
              <a:buSzPts val="2100"/>
              <a:buChar char="●"/>
            </a:pPr>
            <a:r>
              <a:rPr lang="en" sz="1400" u="sng">
                <a:solidFill>
                  <a:schemeClr val="accent5"/>
                </a:solidFill>
                <a:hlinkClick r:id="rId7"/>
              </a:rPr>
              <a:t>https://dl.acm.org/doi/abs/10.1145/3371158.3371196?casa_token=5okgbwLgH0AAAAAA:4S89QxupzVNZM7dGb3UH3dTXa8jmhk8rN4O6P6CtLiNFLYHeb8TTa0R8antPTSMteLatk2ZM-75N</a:t>
            </a:r>
            <a:endParaRPr sz="2100"/>
          </a:p>
          <a:p>
            <a:pPr indent="-381000" lvl="0" marL="457200" rtl="0" algn="l">
              <a:spcBef>
                <a:spcPts val="0"/>
              </a:spcBef>
              <a:spcAft>
                <a:spcPts val="0"/>
              </a:spcAft>
              <a:buSzPts val="2400"/>
              <a:buChar char="●"/>
            </a:pPr>
            <a:r>
              <a:rPr lang="en" sz="1400" u="sng">
                <a:solidFill>
                  <a:schemeClr val="hlink"/>
                </a:solidFill>
                <a:hlinkClick r:id="rId8"/>
              </a:rPr>
              <a:t>https://spj.sciencemag.org/journals/plantphenomics/2019/9237136/#abstract</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2924975" y="235475"/>
            <a:ext cx="2850900" cy="6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100"/>
              <a:t>THANKYOU </a:t>
            </a:r>
            <a:endParaRPr b="1" sz="3100"/>
          </a:p>
        </p:txBody>
      </p:sp>
      <p:sp>
        <p:nvSpPr>
          <p:cNvPr id="237" name="Google Shape;237;p27"/>
          <p:cNvSpPr txBox="1"/>
          <p:nvPr/>
        </p:nvSpPr>
        <p:spPr>
          <a:xfrm>
            <a:off x="298450" y="981850"/>
            <a:ext cx="43986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CONTRIBUTORS :</a:t>
            </a:r>
            <a:endParaRPr b="1" i="0" sz="1900" u="none" cap="none" strike="noStrike">
              <a:solidFill>
                <a:srgbClr val="000000"/>
              </a:solidFill>
              <a:latin typeface="Arial"/>
              <a:ea typeface="Arial"/>
              <a:cs typeface="Arial"/>
              <a:sym typeface="Arial"/>
            </a:endParaRPr>
          </a:p>
        </p:txBody>
      </p:sp>
      <p:pic>
        <p:nvPicPr>
          <p:cNvPr id="238" name="Google Shape;238;p27"/>
          <p:cNvPicPr preferRelativeResize="0"/>
          <p:nvPr/>
        </p:nvPicPr>
        <p:blipFill rotWithShape="1">
          <a:blip r:embed="rId3">
            <a:alphaModFix/>
          </a:blip>
          <a:srcRect b="0" l="0" r="0" t="10578"/>
          <a:stretch/>
        </p:blipFill>
        <p:spPr>
          <a:xfrm>
            <a:off x="97850" y="2086850"/>
            <a:ext cx="1579900" cy="1742875"/>
          </a:xfrm>
          <a:prstGeom prst="rect">
            <a:avLst/>
          </a:prstGeom>
          <a:noFill/>
          <a:ln>
            <a:noFill/>
          </a:ln>
        </p:spPr>
      </p:pic>
      <p:pic>
        <p:nvPicPr>
          <p:cNvPr id="239" name="Google Shape;239;p27"/>
          <p:cNvPicPr preferRelativeResize="0"/>
          <p:nvPr/>
        </p:nvPicPr>
        <p:blipFill rotWithShape="1">
          <a:blip r:embed="rId4">
            <a:alphaModFix/>
          </a:blip>
          <a:srcRect b="21742" l="30356" r="17662" t="22743"/>
          <a:stretch/>
        </p:blipFill>
        <p:spPr>
          <a:xfrm>
            <a:off x="1869450" y="2086850"/>
            <a:ext cx="1579901" cy="1742875"/>
          </a:xfrm>
          <a:prstGeom prst="rect">
            <a:avLst/>
          </a:prstGeom>
          <a:noFill/>
          <a:ln>
            <a:noFill/>
          </a:ln>
        </p:spPr>
      </p:pic>
      <p:pic>
        <p:nvPicPr>
          <p:cNvPr id="240" name="Google Shape;240;p27"/>
          <p:cNvPicPr preferRelativeResize="0"/>
          <p:nvPr/>
        </p:nvPicPr>
        <p:blipFill rotWithShape="1">
          <a:blip r:embed="rId5">
            <a:alphaModFix/>
          </a:blip>
          <a:srcRect b="34922" l="7875" r="28816" t="6591"/>
          <a:stretch/>
        </p:blipFill>
        <p:spPr>
          <a:xfrm>
            <a:off x="3690075" y="2086850"/>
            <a:ext cx="1579901" cy="1742874"/>
          </a:xfrm>
          <a:prstGeom prst="rect">
            <a:avLst/>
          </a:prstGeom>
          <a:noFill/>
          <a:ln>
            <a:noFill/>
          </a:ln>
        </p:spPr>
      </p:pic>
      <p:pic>
        <p:nvPicPr>
          <p:cNvPr id="241" name="Google Shape;241;p27"/>
          <p:cNvPicPr preferRelativeResize="0"/>
          <p:nvPr/>
        </p:nvPicPr>
        <p:blipFill rotWithShape="1">
          <a:blip r:embed="rId6">
            <a:alphaModFix/>
          </a:blip>
          <a:srcRect b="42218" l="30902" r="19557" t="11545"/>
          <a:stretch/>
        </p:blipFill>
        <p:spPr>
          <a:xfrm>
            <a:off x="5492350" y="2086850"/>
            <a:ext cx="1692425" cy="1742874"/>
          </a:xfrm>
          <a:prstGeom prst="rect">
            <a:avLst/>
          </a:prstGeom>
          <a:noFill/>
          <a:ln>
            <a:noFill/>
          </a:ln>
        </p:spPr>
      </p:pic>
      <p:pic>
        <p:nvPicPr>
          <p:cNvPr id="242" name="Google Shape;242;p27"/>
          <p:cNvPicPr preferRelativeResize="0"/>
          <p:nvPr/>
        </p:nvPicPr>
        <p:blipFill rotWithShape="1">
          <a:blip r:embed="rId7">
            <a:alphaModFix/>
          </a:blip>
          <a:srcRect b="0" l="0" r="0" t="0"/>
          <a:stretch/>
        </p:blipFill>
        <p:spPr>
          <a:xfrm>
            <a:off x="7407150" y="2086850"/>
            <a:ext cx="1692424" cy="1742875"/>
          </a:xfrm>
          <a:prstGeom prst="rect">
            <a:avLst/>
          </a:prstGeom>
          <a:noFill/>
          <a:ln>
            <a:noFill/>
          </a:ln>
        </p:spPr>
      </p:pic>
      <p:sp>
        <p:nvSpPr>
          <p:cNvPr id="243" name="Google Shape;243;p27"/>
          <p:cNvSpPr txBox="1"/>
          <p:nvPr/>
        </p:nvSpPr>
        <p:spPr>
          <a:xfrm>
            <a:off x="198300" y="4015650"/>
            <a:ext cx="14004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1C232"/>
                </a:highlight>
                <a:latin typeface="Arial"/>
                <a:ea typeface="Arial"/>
                <a:cs typeface="Arial"/>
                <a:sym typeface="Arial"/>
              </a:rPr>
              <a:t>SANA GUPTA</a:t>
            </a:r>
            <a:endParaRPr b="1" i="0" sz="1400" u="none" cap="none" strike="noStrike">
              <a:solidFill>
                <a:srgbClr val="000000"/>
              </a:solidFill>
              <a:highlight>
                <a:srgbClr val="F1C232"/>
              </a:highlight>
              <a:latin typeface="Arial"/>
              <a:ea typeface="Arial"/>
              <a:cs typeface="Arial"/>
              <a:sym typeface="Arial"/>
            </a:endParaRPr>
          </a:p>
        </p:txBody>
      </p:sp>
      <p:sp>
        <p:nvSpPr>
          <p:cNvPr id="244" name="Google Shape;244;p27"/>
          <p:cNvSpPr txBox="1"/>
          <p:nvPr/>
        </p:nvSpPr>
        <p:spPr>
          <a:xfrm>
            <a:off x="2012500" y="4015650"/>
            <a:ext cx="15798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1C232"/>
                </a:highlight>
                <a:latin typeface="Arial"/>
                <a:ea typeface="Arial"/>
                <a:cs typeface="Arial"/>
                <a:sym typeface="Arial"/>
              </a:rPr>
              <a:t>SHEETAL</a:t>
            </a:r>
            <a:endParaRPr b="1" i="0" sz="1400" u="none" cap="none" strike="noStrike">
              <a:solidFill>
                <a:srgbClr val="000000"/>
              </a:solidFill>
              <a:highlight>
                <a:srgbClr val="F1C232"/>
              </a:highlight>
              <a:latin typeface="Arial"/>
              <a:ea typeface="Arial"/>
              <a:cs typeface="Arial"/>
              <a:sym typeface="Arial"/>
            </a:endParaRPr>
          </a:p>
        </p:txBody>
      </p:sp>
      <p:sp>
        <p:nvSpPr>
          <p:cNvPr id="245" name="Google Shape;245;p27"/>
          <p:cNvSpPr txBox="1"/>
          <p:nvPr/>
        </p:nvSpPr>
        <p:spPr>
          <a:xfrm>
            <a:off x="3482700" y="4015650"/>
            <a:ext cx="18768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1C232"/>
                </a:highlight>
                <a:latin typeface="Arial"/>
                <a:ea typeface="Arial"/>
                <a:cs typeface="Arial"/>
                <a:sym typeface="Arial"/>
              </a:rPr>
              <a:t>SIMRAN DHIMAN</a:t>
            </a:r>
            <a:endParaRPr b="1" i="0" sz="1400" u="none" cap="none" strike="noStrike">
              <a:solidFill>
                <a:srgbClr val="000000"/>
              </a:solidFill>
              <a:highlight>
                <a:srgbClr val="F1C232"/>
              </a:highlight>
              <a:latin typeface="Arial"/>
              <a:ea typeface="Arial"/>
              <a:cs typeface="Arial"/>
              <a:sym typeface="Arial"/>
            </a:endParaRPr>
          </a:p>
        </p:txBody>
      </p:sp>
      <p:sp>
        <p:nvSpPr>
          <p:cNvPr id="246" name="Google Shape;246;p27"/>
          <p:cNvSpPr txBox="1"/>
          <p:nvPr/>
        </p:nvSpPr>
        <p:spPr>
          <a:xfrm>
            <a:off x="5291225" y="4015775"/>
            <a:ext cx="17811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1C232"/>
                </a:highlight>
                <a:latin typeface="Arial"/>
                <a:ea typeface="Arial"/>
                <a:cs typeface="Arial"/>
                <a:sym typeface="Arial"/>
              </a:rPr>
              <a:t>DRISHTI DHANDA</a:t>
            </a:r>
            <a:endParaRPr b="1" i="0" sz="1400" u="none" cap="none" strike="noStrike">
              <a:solidFill>
                <a:srgbClr val="000000"/>
              </a:solidFill>
              <a:highlight>
                <a:srgbClr val="F1C232"/>
              </a:highlight>
              <a:latin typeface="Arial"/>
              <a:ea typeface="Arial"/>
              <a:cs typeface="Arial"/>
              <a:sym typeface="Arial"/>
            </a:endParaRPr>
          </a:p>
        </p:txBody>
      </p:sp>
      <p:sp>
        <p:nvSpPr>
          <p:cNvPr id="247" name="Google Shape;247;p27"/>
          <p:cNvSpPr txBox="1"/>
          <p:nvPr/>
        </p:nvSpPr>
        <p:spPr>
          <a:xfrm>
            <a:off x="7091575" y="4015775"/>
            <a:ext cx="2161500" cy="44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1C232"/>
                </a:highlight>
                <a:latin typeface="Arial"/>
                <a:ea typeface="Arial"/>
                <a:cs typeface="Arial"/>
                <a:sym typeface="Arial"/>
              </a:rPr>
              <a:t>OJASWINI BHANDARI</a:t>
            </a:r>
            <a:endParaRPr b="1" i="0" sz="1400" u="none" cap="none" strike="noStrike">
              <a:solidFill>
                <a:srgbClr val="000000"/>
              </a:solidFill>
              <a:highlight>
                <a:srgbClr val="F1C232"/>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ctrTitle"/>
          </p:nvPr>
        </p:nvSpPr>
        <p:spPr>
          <a:xfrm>
            <a:off x="-1009925" y="0"/>
            <a:ext cx="4769100" cy="1250700"/>
          </a:xfrm>
          <a:prstGeom prst="rect">
            <a:avLst/>
          </a:prstGeom>
          <a:noFill/>
          <a:ln>
            <a:noFill/>
          </a:ln>
        </p:spPr>
        <p:txBody>
          <a:bodyPr anchorCtr="0" anchor="b" bIns="91425" lIns="91425" spcFirstLastPara="1" rIns="91425" wrap="square" tIns="91425">
            <a:noAutofit/>
          </a:bodyPr>
          <a:lstStyle/>
          <a:p>
            <a:pPr indent="0" lvl="0" marL="3657600" rtl="0" algn="l">
              <a:lnSpc>
                <a:spcPct val="100000"/>
              </a:lnSpc>
              <a:spcBef>
                <a:spcPts val="0"/>
              </a:spcBef>
              <a:spcAft>
                <a:spcPts val="0"/>
              </a:spcAft>
              <a:buSzPts val="5200"/>
              <a:buNone/>
            </a:pPr>
            <a:r>
              <a:rPr b="1" lang="en" sz="3600"/>
              <a:t>AIM</a:t>
            </a:r>
            <a:endParaRPr b="1" sz="3600"/>
          </a:p>
        </p:txBody>
      </p:sp>
      <p:sp>
        <p:nvSpPr>
          <p:cNvPr id="72" name="Google Shape;72;p3"/>
          <p:cNvSpPr txBox="1"/>
          <p:nvPr>
            <p:ph idx="1" type="subTitle"/>
          </p:nvPr>
        </p:nvSpPr>
        <p:spPr>
          <a:xfrm>
            <a:off x="-134675" y="1442875"/>
            <a:ext cx="6264600" cy="283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rgbClr val="000000"/>
                </a:solidFill>
              </a:rPr>
              <a:t>The aim is to present a model that employs a technique to extract relevant features related to the image of infected leaf along with the type of virus in order to detect and identify the type of disease that infects the plant.</a:t>
            </a:r>
            <a:endParaRPr sz="2400">
              <a:solidFill>
                <a:srgbClr val="000000"/>
              </a:solidFill>
            </a:endParaRPr>
          </a:p>
        </p:txBody>
      </p:sp>
      <p:pic>
        <p:nvPicPr>
          <p:cNvPr id="73" name="Google Shape;73;p3"/>
          <p:cNvPicPr preferRelativeResize="0"/>
          <p:nvPr/>
        </p:nvPicPr>
        <p:blipFill rotWithShape="1">
          <a:blip r:embed="rId3">
            <a:alphaModFix/>
          </a:blip>
          <a:srcRect b="0" l="0" r="0" t="0"/>
          <a:stretch/>
        </p:blipFill>
        <p:spPr>
          <a:xfrm>
            <a:off x="5989000" y="1156750"/>
            <a:ext cx="2935800" cy="268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4"/>
          <p:cNvPicPr preferRelativeResize="0"/>
          <p:nvPr/>
        </p:nvPicPr>
        <p:blipFill rotWithShape="1">
          <a:blip r:embed="rId3">
            <a:alphaModFix/>
          </a:blip>
          <a:srcRect b="11667" l="0" r="0" t="31055"/>
          <a:stretch/>
        </p:blipFill>
        <p:spPr>
          <a:xfrm>
            <a:off x="0" y="272675"/>
            <a:ext cx="9144000" cy="450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8ed83e04a5_2_0"/>
          <p:cNvPicPr preferRelativeResize="0"/>
          <p:nvPr/>
        </p:nvPicPr>
        <p:blipFill>
          <a:blip r:embed="rId3">
            <a:alphaModFix/>
          </a:blip>
          <a:stretch>
            <a:fillRect/>
          </a:stretch>
        </p:blipFill>
        <p:spPr>
          <a:xfrm>
            <a:off x="0" y="260275"/>
            <a:ext cx="9144003" cy="4610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PROBLEM STATEMENT </a:t>
            </a:r>
            <a:endParaRPr b="1"/>
          </a:p>
          <a:p>
            <a:pPr indent="0" lvl="0" marL="0" rtl="0" algn="l">
              <a:lnSpc>
                <a:spcPct val="100000"/>
              </a:lnSpc>
              <a:spcBef>
                <a:spcPts val="0"/>
              </a:spcBef>
              <a:spcAft>
                <a:spcPts val="0"/>
              </a:spcAft>
              <a:buSzPts val="2800"/>
              <a:buNone/>
            </a:pPr>
            <a:r>
              <a:t/>
            </a:r>
            <a:endParaRPr b="1"/>
          </a:p>
        </p:txBody>
      </p:sp>
      <p:sp>
        <p:nvSpPr>
          <p:cNvPr id="89" name="Google Shape;89;p6"/>
          <p:cNvSpPr txBox="1"/>
          <p:nvPr>
            <p:ph idx="1" type="body"/>
          </p:nvPr>
        </p:nvSpPr>
        <p:spPr>
          <a:xfrm>
            <a:off x="311700" y="1410350"/>
            <a:ext cx="498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b="1" lang="en">
                <a:solidFill>
                  <a:srgbClr val="000000"/>
                </a:solidFill>
              </a:rPr>
              <a:t>Title</a:t>
            </a:r>
            <a:r>
              <a:rPr lang="en">
                <a:solidFill>
                  <a:srgbClr val="000000"/>
                </a:solidFill>
              </a:rPr>
              <a:t> : Automatic leaf infection identifier </a:t>
            </a:r>
            <a:endParaRPr>
              <a:solidFill>
                <a:srgbClr val="000000"/>
              </a:solidFill>
            </a:endParaRPr>
          </a:p>
          <a:p>
            <a:pPr indent="0" lvl="0" marL="0" rtl="0" algn="l">
              <a:lnSpc>
                <a:spcPct val="115000"/>
              </a:lnSpc>
              <a:spcBef>
                <a:spcPts val="1600"/>
              </a:spcBef>
              <a:spcAft>
                <a:spcPts val="0"/>
              </a:spcAft>
              <a:buSzPts val="1800"/>
              <a:buNone/>
            </a:pPr>
            <a:r>
              <a:rPr b="1" lang="en">
                <a:solidFill>
                  <a:srgbClr val="000000"/>
                </a:solidFill>
              </a:rPr>
              <a:t>Input</a:t>
            </a:r>
            <a:r>
              <a:rPr lang="en">
                <a:solidFill>
                  <a:srgbClr val="000000"/>
                </a:solidFill>
              </a:rPr>
              <a:t>: A picture of the leaf shall be shown</a:t>
            </a:r>
            <a:endParaRPr>
              <a:solidFill>
                <a:srgbClr val="000000"/>
              </a:solidFill>
            </a:endParaRPr>
          </a:p>
          <a:p>
            <a:pPr indent="0" lvl="0" marL="0" rtl="0" algn="l">
              <a:lnSpc>
                <a:spcPct val="115000"/>
              </a:lnSpc>
              <a:spcBef>
                <a:spcPts val="1600"/>
              </a:spcBef>
              <a:spcAft>
                <a:spcPts val="0"/>
              </a:spcAft>
              <a:buSzPts val="1800"/>
              <a:buNone/>
            </a:pPr>
            <a:r>
              <a:rPr b="1" lang="en">
                <a:solidFill>
                  <a:srgbClr val="000000"/>
                </a:solidFill>
              </a:rPr>
              <a:t>Output</a:t>
            </a:r>
            <a:r>
              <a:rPr lang="en">
                <a:solidFill>
                  <a:srgbClr val="000000"/>
                </a:solidFill>
              </a:rPr>
              <a:t>: In case it suffers from some disease that shall be identified and classified in a category.</a:t>
            </a:r>
            <a:endParaRPr>
              <a:solidFill>
                <a:srgbClr val="000000"/>
              </a:solidFill>
            </a:endParaRPr>
          </a:p>
        </p:txBody>
      </p:sp>
      <p:pic>
        <p:nvPicPr>
          <p:cNvPr id="90" name="Google Shape;90;p6"/>
          <p:cNvPicPr preferRelativeResize="0"/>
          <p:nvPr/>
        </p:nvPicPr>
        <p:blipFill>
          <a:blip r:embed="rId3">
            <a:alphaModFix/>
          </a:blip>
          <a:stretch>
            <a:fillRect/>
          </a:stretch>
        </p:blipFill>
        <p:spPr>
          <a:xfrm>
            <a:off x="5365200" y="882338"/>
            <a:ext cx="3467100" cy="4048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GENERAL PROPOSED LAYOUT</a:t>
            </a:r>
            <a:endParaRPr b="1"/>
          </a:p>
        </p:txBody>
      </p:sp>
      <p:pic>
        <p:nvPicPr>
          <p:cNvPr id="96" name="Google Shape;96;p7"/>
          <p:cNvPicPr preferRelativeResize="0"/>
          <p:nvPr/>
        </p:nvPicPr>
        <p:blipFill rotWithShape="1">
          <a:blip r:embed="rId3">
            <a:alphaModFix/>
          </a:blip>
          <a:srcRect b="1854" l="1642" r="0" t="0"/>
          <a:stretch/>
        </p:blipFill>
        <p:spPr>
          <a:xfrm>
            <a:off x="2094575" y="1120550"/>
            <a:ext cx="4222125" cy="375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AutoNum type="arabicParenR"/>
            </a:pPr>
            <a:r>
              <a:rPr b="1" lang="en"/>
              <a:t>DATA COLLECTION</a:t>
            </a:r>
            <a:endParaRPr b="1"/>
          </a:p>
        </p:txBody>
      </p:sp>
      <p:sp>
        <p:nvSpPr>
          <p:cNvPr id="102" name="Google Shape;102;p8"/>
          <p:cNvSpPr txBox="1"/>
          <p:nvPr>
            <p:ph idx="1" type="body"/>
          </p:nvPr>
        </p:nvSpPr>
        <p:spPr>
          <a:xfrm>
            <a:off x="311700" y="1152475"/>
            <a:ext cx="5860500" cy="385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Images used in this model were adopted from the Plant_Leaf_diseases dataset.</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solidFill>
                  <a:schemeClr val="dk1"/>
                </a:solidFill>
                <a:latin typeface="Roboto"/>
                <a:ea typeface="Roboto"/>
                <a:cs typeface="Roboto"/>
                <a:sym typeface="Roboto"/>
              </a:rPr>
              <a:t>URL of datasource- </a:t>
            </a:r>
            <a:r>
              <a:rPr lang="en" sz="1100" u="sng">
                <a:solidFill>
                  <a:schemeClr val="hlink"/>
                </a:solidFill>
                <a:hlinkClick r:id="rId3"/>
              </a:rPr>
              <a:t>https://github.com/spMohanty/PlantVillage-Dataset</a:t>
            </a:r>
            <a:endParaRPr sz="1050">
              <a:solidFill>
                <a:schemeClr val="dk1"/>
              </a:solidFill>
              <a:highlight>
                <a:srgbClr val="FFFFFE"/>
              </a:highlight>
              <a:latin typeface="Courier New"/>
              <a:ea typeface="Courier New"/>
              <a:cs typeface="Courier New"/>
              <a:sym typeface="Courier New"/>
            </a:endParaRPr>
          </a:p>
          <a:p>
            <a:pPr indent="-330200" lvl="0" marL="457200" rtl="0" algn="l">
              <a:lnSpc>
                <a:spcPct val="115000"/>
              </a:lnSpc>
              <a:spcBef>
                <a:spcPts val="0"/>
              </a:spcBef>
              <a:spcAft>
                <a:spcPts val="0"/>
              </a:spcAft>
              <a:buSzPts val="1600"/>
              <a:buFont typeface="Roboto"/>
              <a:buChar char="●"/>
            </a:pPr>
            <a:r>
              <a:rPr lang="en" sz="1600">
                <a:solidFill>
                  <a:schemeClr val="dk1"/>
                </a:solidFill>
                <a:latin typeface="Roboto"/>
                <a:ea typeface="Roboto"/>
                <a:cs typeface="Roboto"/>
                <a:sym typeface="Roboto"/>
              </a:rPr>
              <a:t>This dataset comprises healthy or diseased leaf images classified into 38 labels (</a:t>
            </a:r>
            <a:r>
              <a:rPr lang="en" sz="1050">
                <a:solidFill>
                  <a:srgbClr val="323232"/>
                </a:solidFill>
              </a:rPr>
              <a:t> </a:t>
            </a:r>
            <a:r>
              <a:rPr lang="en" sz="1200">
                <a:solidFill>
                  <a:schemeClr val="accent2"/>
                </a:solidFill>
                <a:highlight>
                  <a:srgbClr val="FFFFFF"/>
                </a:highlight>
                <a:latin typeface="Roboto"/>
                <a:ea typeface="Roboto"/>
                <a:cs typeface="Roboto"/>
                <a:sym typeface="Roboto"/>
              </a:rPr>
              <a:t>53816</a:t>
            </a:r>
            <a:r>
              <a:rPr lang="en" sz="1600">
                <a:solidFill>
                  <a:schemeClr val="dk1"/>
                </a:solidFill>
                <a:latin typeface="Roboto"/>
                <a:ea typeface="Roboto"/>
                <a:cs typeface="Roboto"/>
                <a:sym typeface="Roboto"/>
              </a:rPr>
              <a:t> images)</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solidFill>
                  <a:schemeClr val="dk1"/>
                </a:solidFill>
                <a:latin typeface="Roboto"/>
                <a:ea typeface="Roboto"/>
                <a:cs typeface="Roboto"/>
                <a:sym typeface="Roboto"/>
              </a:rPr>
              <a:t>Images were split into training, validation, and test datasets with </a:t>
            </a:r>
            <a:r>
              <a:rPr lang="en" sz="1200">
                <a:solidFill>
                  <a:schemeClr val="accent2"/>
                </a:solidFill>
                <a:highlight>
                  <a:srgbClr val="FFFFFF"/>
                </a:highlight>
                <a:latin typeface="Roboto"/>
                <a:ea typeface="Roboto"/>
                <a:cs typeface="Roboto"/>
                <a:sym typeface="Roboto"/>
              </a:rPr>
              <a:t>Training Samples : 42559 ; Validation Samples : 10627</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most images contain complex backgrounds, which ensures the high generalization performance of the approach. </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Finally, all diseased images in the dataset are annotated manually.</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chemeClr val="dk1"/>
              </a:solidFill>
              <a:latin typeface="Roboto"/>
              <a:ea typeface="Roboto"/>
              <a:cs typeface="Roboto"/>
              <a:sym typeface="Roboto"/>
            </a:endParaRPr>
          </a:p>
        </p:txBody>
      </p:sp>
      <p:pic>
        <p:nvPicPr>
          <p:cNvPr id="103" name="Google Shape;103;p8"/>
          <p:cNvPicPr preferRelativeResize="0"/>
          <p:nvPr/>
        </p:nvPicPr>
        <p:blipFill rotWithShape="1">
          <a:blip r:embed="rId4">
            <a:alphaModFix/>
          </a:blip>
          <a:srcRect b="0" l="0" r="0" t="0"/>
          <a:stretch/>
        </p:blipFill>
        <p:spPr>
          <a:xfrm>
            <a:off x="6172200" y="1202225"/>
            <a:ext cx="2971800" cy="3619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9"/>
          <p:cNvSpPr txBox="1"/>
          <p:nvPr>
            <p:ph type="title"/>
          </p:nvPr>
        </p:nvSpPr>
        <p:spPr>
          <a:xfrm>
            <a:off x="123950" y="61975"/>
            <a:ext cx="8708400" cy="805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700"/>
              </a:spcBef>
              <a:spcAft>
                <a:spcPts val="1700"/>
              </a:spcAft>
              <a:buClr>
                <a:schemeClr val="dk1"/>
              </a:buClr>
              <a:buSzPts val="1100"/>
              <a:buFont typeface="Arial"/>
              <a:buNone/>
            </a:pPr>
            <a:r>
              <a:rPr b="1" lang="en"/>
              <a:t>  2)  DATA AUGMENTATION </a:t>
            </a:r>
            <a:endParaRPr/>
          </a:p>
        </p:txBody>
      </p:sp>
      <p:sp>
        <p:nvSpPr>
          <p:cNvPr id="109" name="Google Shape;109;p9"/>
          <p:cNvSpPr txBox="1"/>
          <p:nvPr>
            <p:ph idx="1" type="body"/>
          </p:nvPr>
        </p:nvSpPr>
        <p:spPr>
          <a:xfrm>
            <a:off x="311700" y="867575"/>
            <a:ext cx="4101000" cy="3495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The purpose of applying augmentation is to increase the dataset and introduce slight distortion to the images which helps in reducing overfitting during the training stage.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Techniques used for data augmentation operations are rotation transformations, horizontal and vertical flips, and intensity disturbance, which include disturbances of brightness, sharpness and contrast</a:t>
            </a:r>
            <a:endParaRPr sz="1600">
              <a:solidFill>
                <a:schemeClr val="dk1"/>
              </a:solidFill>
            </a:endParaRPr>
          </a:p>
          <a:p>
            <a:pPr indent="0" lvl="0" marL="0" rtl="0" algn="l">
              <a:lnSpc>
                <a:spcPct val="115000"/>
              </a:lnSpc>
              <a:spcBef>
                <a:spcPts val="0"/>
              </a:spcBef>
              <a:spcAft>
                <a:spcPts val="0"/>
              </a:spcAft>
              <a:buSzPts val="1800"/>
              <a:buNone/>
            </a:pPr>
            <a:r>
              <a:t/>
            </a:r>
            <a:endParaRPr sz="2000"/>
          </a:p>
        </p:txBody>
      </p:sp>
      <p:sp>
        <p:nvSpPr>
          <p:cNvPr id="110" name="Google Shape;110;p9"/>
          <p:cNvSpPr txBox="1"/>
          <p:nvPr/>
        </p:nvSpPr>
        <p:spPr>
          <a:xfrm>
            <a:off x="311700" y="4567325"/>
            <a:ext cx="79092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https://colab.research.google.com/drive/1AGdqd6c9z2kUiZP7J8gE5rg7YQZ_IKiC?usp=sharing</a:t>
            </a:r>
            <a:endParaRPr b="0" i="0" sz="1400" u="none" cap="none" strike="noStrike">
              <a:solidFill>
                <a:srgbClr val="000000"/>
              </a:solidFill>
              <a:latin typeface="Arial"/>
              <a:ea typeface="Arial"/>
              <a:cs typeface="Arial"/>
              <a:sym typeface="Arial"/>
            </a:endParaRPr>
          </a:p>
        </p:txBody>
      </p:sp>
      <p:pic>
        <p:nvPicPr>
          <p:cNvPr id="111" name="Google Shape;111;p9"/>
          <p:cNvPicPr preferRelativeResize="0"/>
          <p:nvPr/>
        </p:nvPicPr>
        <p:blipFill rotWithShape="1">
          <a:blip r:embed="rId4">
            <a:alphaModFix/>
          </a:blip>
          <a:srcRect b="0" l="0" r="0" t="0"/>
          <a:stretch/>
        </p:blipFill>
        <p:spPr>
          <a:xfrm>
            <a:off x="5062925" y="738625"/>
            <a:ext cx="3881825" cy="3070925"/>
          </a:xfrm>
          <a:prstGeom prst="rect">
            <a:avLst/>
          </a:prstGeom>
          <a:noFill/>
          <a:ln>
            <a:noFill/>
          </a:ln>
        </p:spPr>
      </p:pic>
      <p:sp>
        <p:nvSpPr>
          <p:cNvPr id="112" name="Google Shape;112;p9"/>
          <p:cNvSpPr txBox="1"/>
          <p:nvPr/>
        </p:nvSpPr>
        <p:spPr>
          <a:xfrm>
            <a:off x="4833950" y="3948275"/>
            <a:ext cx="41772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i="1" lang="en">
                <a:solidFill>
                  <a:schemeClr val="dk1"/>
                </a:solidFill>
              </a:rPr>
              <a:t>BALANCED DATASET WITH AUGMENTATION </a:t>
            </a:r>
            <a:endParaRPr b="1" i="1">
              <a:solidFill>
                <a:schemeClr val="dk1"/>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